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41"/>
  </p:notesMasterIdLst>
  <p:sldIdLst>
    <p:sldId id="256" r:id="rId10"/>
    <p:sldId id="287"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6" r:id="rId38"/>
    <p:sldId id="283" r:id="rId39"/>
    <p:sldId id="284" r:id="rId40"/>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11T00:40:22" idx="1">
    <p:pos x="0" y="0"/>
    <p:text>Beethoven
Bach
Schubert
Mozart
Brahms
Cambini
Dvorak
Ravel
Faure
Haydn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desplazar la diapositiva</a:t>
            </a:r>
          </a:p>
        </p:txBody>
      </p:sp>
      <p:sp>
        <p:nvSpPr>
          <p:cNvPr id="39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Pulse para editar el formato de las notas</a:t>
            </a:r>
          </a:p>
        </p:txBody>
      </p:sp>
      <p:sp>
        <p:nvSpPr>
          <p:cNvPr id="39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CO" sz="1400" b="0" strike="noStrike" spc="-1">
                <a:latin typeface="Times New Roman"/>
              </a:rPr>
              <a:t>&lt;cabecera&gt;</a:t>
            </a:r>
          </a:p>
        </p:txBody>
      </p:sp>
      <p:sp>
        <p:nvSpPr>
          <p:cNvPr id="392" name="PlaceHolder 4"/>
          <p:cNvSpPr>
            <a:spLocks noGrp="1"/>
          </p:cNvSpPr>
          <p:nvPr>
            <p:ph type="dt"/>
          </p:nvPr>
        </p:nvSpPr>
        <p:spPr>
          <a:xfrm>
            <a:off x="4399200" y="0"/>
            <a:ext cx="3372840" cy="502560"/>
          </a:xfrm>
          <a:prstGeom prst="rect">
            <a:avLst/>
          </a:prstGeom>
          <a:noFill/>
          <a:ln w="0">
            <a:noFill/>
          </a:ln>
        </p:spPr>
        <p:txBody>
          <a:bodyPr lIns="0" tIns="0" rIns="0" bIns="0" anchor="t">
            <a:noAutofit/>
          </a:bodyPr>
          <a:lstStyle/>
          <a:p>
            <a:pPr algn="r"/>
            <a:r>
              <a:rPr lang="es-CO" sz="1400" b="0" strike="noStrike" spc="-1">
                <a:latin typeface="Times New Roman"/>
              </a:rPr>
              <a:t>&lt;fecha/hora&gt;</a:t>
            </a:r>
          </a:p>
        </p:txBody>
      </p:sp>
      <p:sp>
        <p:nvSpPr>
          <p:cNvPr id="393" name="PlaceHolder 5"/>
          <p:cNvSpPr>
            <a:spLocks noGrp="1"/>
          </p:cNvSpPr>
          <p:nvPr>
            <p:ph type="ftr"/>
          </p:nvPr>
        </p:nvSpPr>
        <p:spPr>
          <a:xfrm>
            <a:off x="0" y="9555480"/>
            <a:ext cx="3372840" cy="502560"/>
          </a:xfrm>
          <a:prstGeom prst="rect">
            <a:avLst/>
          </a:prstGeom>
          <a:noFill/>
          <a:ln w="0">
            <a:noFill/>
          </a:ln>
        </p:spPr>
        <p:txBody>
          <a:bodyPr lIns="0" tIns="0" rIns="0" bIns="0" anchor="b">
            <a:noAutofit/>
          </a:bodyPr>
          <a:lstStyle/>
          <a:p>
            <a:r>
              <a:rPr lang="es-CO" sz="1400" b="0" strike="noStrike" spc="-1">
                <a:latin typeface="Times New Roman"/>
              </a:rPr>
              <a:t>&lt;pie de página&gt;</a:t>
            </a:r>
          </a:p>
        </p:txBody>
      </p:sp>
      <p:sp>
        <p:nvSpPr>
          <p:cNvPr id="394" name="PlaceHolder 6"/>
          <p:cNvSpPr>
            <a:spLocks noGrp="1"/>
          </p:cNvSpPr>
          <p:nvPr>
            <p:ph type="sldNum"/>
          </p:nvPr>
        </p:nvSpPr>
        <p:spPr>
          <a:xfrm>
            <a:off x="4399200" y="9555480"/>
            <a:ext cx="3372840" cy="502560"/>
          </a:xfrm>
          <a:prstGeom prst="rect">
            <a:avLst/>
          </a:prstGeom>
          <a:noFill/>
          <a:ln w="0">
            <a:noFill/>
          </a:ln>
        </p:spPr>
        <p:txBody>
          <a:bodyPr lIns="0" tIns="0" rIns="0" bIns="0" anchor="b">
            <a:noAutofit/>
          </a:bodyPr>
          <a:lstStyle/>
          <a:p>
            <a:pPr algn="r"/>
            <a:fld id="{D53F5A4B-6CDC-416C-A0EC-96694F6D1D95}"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533520" y="764280"/>
            <a:ext cx="6704640" cy="3771360"/>
          </a:xfrm>
          <a:prstGeom prst="rect">
            <a:avLst/>
          </a:prstGeom>
          <a:ln w="0">
            <a:noFill/>
          </a:ln>
        </p:spPr>
      </p:sp>
      <p:sp>
        <p:nvSpPr>
          <p:cNvPr id="55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Adicional mencionar que el dataset contiene audios para 11 instrumentos mezclados entre si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533520" y="764280"/>
            <a:ext cx="6704640" cy="3771360"/>
          </a:xfrm>
          <a:prstGeom prst="rect">
            <a:avLst/>
          </a:prstGeom>
          <a:ln w="0">
            <a:noFill/>
          </a:ln>
        </p:spPr>
      </p:sp>
      <p:sp>
        <p:nvSpPr>
          <p:cNvPr id="57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1100" b="0" strike="noStrike" spc="-1">
                <a:latin typeface="Calibri"/>
                <a:ea typeface="Calibri"/>
              </a:rPr>
              <a:t>Conv1D, UpSampling1D, MaxPooling1D, GlobalAveragePooling1D y Flatten</a:t>
            </a:r>
            <a:endParaRPr lang="es-CO" sz="11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noRot="1" noChangeAspect="1"/>
          </p:cNvSpPr>
          <p:nvPr>
            <p:ph type="sldImg"/>
          </p:nvPr>
        </p:nvSpPr>
        <p:spPr>
          <a:xfrm>
            <a:off x="533520" y="764280"/>
            <a:ext cx="6704640" cy="3771360"/>
          </a:xfrm>
          <a:prstGeom prst="rect">
            <a:avLst/>
          </a:prstGeom>
          <a:ln w="0">
            <a:noFill/>
          </a:ln>
        </p:spPr>
      </p:sp>
      <p:sp>
        <p:nvSpPr>
          <p:cNvPr id="57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1400" b="1" strike="noStrike" spc="-1">
                <a:solidFill>
                  <a:srgbClr val="EA5611"/>
                </a:solidFill>
                <a:latin typeface="Cambria"/>
                <a:ea typeface=""/>
              </a:rPr>
              <a:t>Siguientes pasos</a:t>
            </a:r>
            <a:endParaRPr lang="es-CO" sz="1400" b="0" strike="noStrike" spc="-1">
              <a:latin typeface="Arial"/>
            </a:endParaRPr>
          </a:p>
          <a:p>
            <a:endParaRPr lang="es-CO" sz="1400" b="0" strike="noStrike" spc="-1">
              <a:latin typeface="Arial"/>
            </a:endParaRPr>
          </a:p>
          <a:p>
            <a:r>
              <a:rPr lang="es-CO" sz="1400" b="1" strike="noStrike" spc="-1">
                <a:solidFill>
                  <a:srgbClr val="EA5611"/>
                </a:solidFill>
                <a:latin typeface="Cambria"/>
                <a:ea typeface=""/>
              </a:rPr>
              <a:t>Puede ser mejorar la red neuronal para buscar mejorar los resultados</a:t>
            </a:r>
            <a:endParaRPr lang="es-CO" sz="14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noRot="1" noChangeAspect="1"/>
          </p:cNvSpPr>
          <p:nvPr>
            <p:ph type="sldImg"/>
          </p:nvPr>
        </p:nvSpPr>
        <p:spPr>
          <a:xfrm>
            <a:off x="533520" y="764280"/>
            <a:ext cx="6704640" cy="3771360"/>
          </a:xfrm>
          <a:prstGeom prst="rect">
            <a:avLst/>
          </a:prstGeom>
          <a:ln w="0">
            <a:noFill/>
          </a:ln>
        </p:spPr>
      </p:sp>
      <p:sp>
        <p:nvSpPr>
          <p:cNvPr id="557"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1100" b="0" strike="noStrike" spc="-1">
                <a:latin typeface="Calibri"/>
                <a:ea typeface="Arial"/>
              </a:rPr>
              <a:t>Una señal de audio es una variación donde la señal pasa varias veces entre valores positivos y negativos, estos cambios es lo que define cada tonalidad e intensidad del sonido, esta es la tasa de cambio de signo a lo largo de una señal, es decir cambia de positiva a negativa y viceversa, esto es muy usado para el reconocimiento de voz, a gran percusión en valor es mayor, como es el caso del metal o rock.</a:t>
            </a:r>
            <a:endParaRPr lang="es-CO" sz="11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533520" y="764280"/>
            <a:ext cx="6704640" cy="3771360"/>
          </a:xfrm>
          <a:prstGeom prst="rect">
            <a:avLst/>
          </a:prstGeom>
          <a:ln w="0">
            <a:noFill/>
          </a:ln>
        </p:spPr>
      </p:sp>
      <p:sp>
        <p:nvSpPr>
          <p:cNvPr id="559"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se calcula como la media ponderada de las frecuencias presentes en el sonido.</a:t>
            </a:r>
            <a:endParaRPr lang="es-CO" sz="26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533520" y="764280"/>
            <a:ext cx="6704640" cy="3771360"/>
          </a:xfrm>
          <a:prstGeom prst="rect">
            <a:avLst/>
          </a:prstGeom>
          <a:ln w="0">
            <a:noFill/>
          </a:ln>
        </p:spPr>
      </p:sp>
      <p:sp>
        <p:nvSpPr>
          <p:cNvPr id="56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Se halla la amplitud de la primera aparicion del centroide espectral</a:t>
            </a:r>
            <a:endParaRPr lang="es-CO" sz="26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noRot="1" noChangeAspect="1"/>
          </p:cNvSpPr>
          <p:nvPr>
            <p:ph type="sldImg"/>
          </p:nvPr>
        </p:nvSpPr>
        <p:spPr>
          <a:xfrm>
            <a:off x="533520" y="764280"/>
            <a:ext cx="6704640" cy="3771360"/>
          </a:xfrm>
          <a:prstGeom prst="rect">
            <a:avLst/>
          </a:prstGeom>
          <a:ln w="0">
            <a:noFill/>
          </a:ln>
        </p:spPr>
      </p:sp>
      <p:sp>
        <p:nvSpPr>
          <p:cNvPr id="56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se calcula como la media ponderada de las amplitudes presentes en el sonido, y se extrae el radical de este promedio.</a:t>
            </a:r>
            <a:endParaRPr lang="es-CO" sz="26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noRot="1" noChangeAspect="1"/>
          </p:cNvSpPr>
          <p:nvPr>
            <p:ph type="sldImg"/>
          </p:nvPr>
        </p:nvSpPr>
        <p:spPr>
          <a:xfrm>
            <a:off x="533520" y="764280"/>
            <a:ext cx="6704640" cy="3771360"/>
          </a:xfrm>
          <a:prstGeom prst="rect">
            <a:avLst/>
          </a:prstGeom>
          <a:ln w="0">
            <a:noFill/>
          </a:ln>
        </p:spPr>
      </p:sp>
      <p:sp>
        <p:nvSpPr>
          <p:cNvPr id="56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600" b="0" strike="noStrike" spc="-1">
                <a:latin typeface="Calibri"/>
                <a:ea typeface="Arial"/>
              </a:rPr>
              <a:t>Esta clase de representaciones son utilizadas habitualmente para mostrar el espectro de una señal de audio. De la representación del espectrograma derivan los llamados cromagramas. Su propósito es reducir la información del espectrograma a unas pocas filas de valores, habitualmente doce.</a:t>
            </a:r>
            <a:endParaRPr lang="es-CO" sz="2600" b="0" strike="noStrike" spc="-1">
              <a:latin typeface="Arial"/>
            </a:endParaRPr>
          </a:p>
          <a:p>
            <a:pPr marL="216000" indent="-216000" algn="just"/>
            <a:endParaRPr lang="es-CO" sz="2600" b="0" strike="noStrike" spc="-1">
              <a:latin typeface="Arial"/>
            </a:endParaRPr>
          </a:p>
          <a:p>
            <a:pPr marL="216000" indent="-216000" algn="just"/>
            <a:r>
              <a:rPr lang="es-CO" sz="2600" b="0" strike="noStrike" spc="-1">
                <a:latin typeface="Calibri"/>
                <a:ea typeface="Arial"/>
              </a:rPr>
              <a:t>Para extraerlos se usa la TRF (fourier)</a:t>
            </a:r>
            <a:endParaRPr lang="es-CO" sz="26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533520" y="764280"/>
            <a:ext cx="6704640" cy="3771360"/>
          </a:xfrm>
          <a:prstGeom prst="rect">
            <a:avLst/>
          </a:prstGeom>
          <a:ln w="0">
            <a:noFill/>
          </a:ln>
        </p:spPr>
      </p:sp>
      <p:sp>
        <p:nvSpPr>
          <p:cNvPr id="567" name="PlaceHolder 2"/>
          <p:cNvSpPr>
            <a:spLocks noGrp="1"/>
          </p:cNvSpPr>
          <p:nvPr>
            <p:ph type="body"/>
          </p:nvPr>
        </p:nvSpPr>
        <p:spPr>
          <a:xfrm>
            <a:off x="777240" y="4777560"/>
            <a:ext cx="6217560" cy="4816800"/>
          </a:xfrm>
          <a:prstGeom prst="rect">
            <a:avLst/>
          </a:prstGeom>
          <a:noFill/>
          <a:ln w="0">
            <a:noFill/>
          </a:ln>
        </p:spPr>
        <p:txBody>
          <a:bodyPr lIns="0" tIns="0" rIns="0" bIns="0" anchor="t">
            <a:noAutofit/>
          </a:bodyPr>
          <a:lstStyle/>
          <a:p>
            <a:r>
              <a:rPr lang="es-CO" sz="2000" b="0" strike="noStrike" spc="-1">
                <a:latin typeface="Arial"/>
                <a:ea typeface="Microsoft YaHei"/>
              </a:rPr>
              <a:t>Son coeﬁcientes para la representación audible (por Davis y Mermelstein en decada de los 80). Estos surgen de la necesidad de reconocimiento sonoro, para extraer características importantes y eliminar (lo </a:t>
            </a:r>
            <a:r>
              <a:rPr lang="es-CO" sz="2000" b="0" strike="noStrike" spc="-1">
                <a:latin typeface="Arial"/>
              </a:rPr>
              <a:t>que no aporta nada al proceso de reconocimiento) la suciedad como el ruido de fondo, emociones, volumen, tono, etc.</a:t>
            </a:r>
          </a:p>
          <a:p>
            <a:endParaRPr lang="es-CO" sz="2000" b="0" strike="noStrike" spc="-1">
              <a:latin typeface="Arial"/>
            </a:endParaRPr>
          </a:p>
          <a:p>
            <a:pPr marL="216000" indent="-216000">
              <a:buClr>
                <a:srgbClr val="000000"/>
              </a:buClr>
              <a:buFont typeface="StarSymbol"/>
              <a:buAutoNum type="arabicParenR"/>
            </a:pPr>
            <a:r>
              <a:rPr lang="es-CO" sz="2000" b="0" strike="noStrike" spc="-1">
                <a:latin typeface="Arial"/>
              </a:rPr>
              <a:t>    Separar la señal en pequeños tramos (20).</a:t>
            </a:r>
          </a:p>
          <a:p>
            <a:pPr marL="216000" indent="-216000">
              <a:buClr>
                <a:srgbClr val="000000"/>
              </a:buClr>
              <a:buFont typeface="StarSymbol"/>
              <a:buAutoNum type="arabicParenR"/>
            </a:pPr>
            <a:r>
              <a:rPr lang="es-CO" sz="2000" b="0" strike="noStrike" spc="-1">
                <a:latin typeface="Arial"/>
              </a:rPr>
              <a:t>    A c/u aplicar la TRF discreta y hallar potencia.</a:t>
            </a:r>
          </a:p>
          <a:p>
            <a:pPr marL="216000" indent="-216000">
              <a:buClr>
                <a:srgbClr val="000000"/>
              </a:buClr>
              <a:buFont typeface="StarSymbol"/>
              <a:buAutoNum type="arabicParenR"/>
            </a:pPr>
            <a:r>
              <a:rPr lang="es-CO" sz="2000" b="0" strike="noStrike" spc="-1">
                <a:latin typeface="Arial"/>
              </a:rPr>
              <a:t>    Aplicar el banco de filtros de la Escala Mel al espectro obtenido en el paso 2) y sumar las energías en cada uno de ellos.</a:t>
            </a:r>
          </a:p>
          <a:p>
            <a:pPr marL="216000" indent="-216000">
              <a:buClr>
                <a:srgbClr val="000000"/>
              </a:buClr>
              <a:buFont typeface="StarSymbol"/>
              <a:buAutoNum type="arabicParenR"/>
            </a:pPr>
            <a:r>
              <a:rPr lang="es-CO" sz="2000" b="0" strike="noStrike" spc="-1">
                <a:latin typeface="Arial"/>
              </a:rPr>
              <a:t>    Tomar el logaritmo de todas las energías de cada frecuencia mel</a:t>
            </a:r>
          </a:p>
          <a:p>
            <a:pPr marL="216000" indent="-216000">
              <a:buClr>
                <a:srgbClr val="000000"/>
              </a:buClr>
              <a:buFont typeface="StarSymbol"/>
              <a:buAutoNum type="arabicParenR"/>
            </a:pPr>
            <a:r>
              <a:rPr lang="es-CO" sz="2000" b="0" strike="noStrike" spc="-1">
                <a:latin typeface="Arial"/>
              </a:rPr>
              <a:t>    Aplicarle la transformada de coseno discreta a estos logaritmos.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noRot="1" noChangeAspect="1"/>
          </p:cNvSpPr>
          <p:nvPr>
            <p:ph type="sldImg"/>
          </p:nvPr>
        </p:nvSpPr>
        <p:spPr>
          <a:xfrm>
            <a:off x="533520" y="764280"/>
            <a:ext cx="6704640" cy="3771360"/>
          </a:xfrm>
          <a:prstGeom prst="rect">
            <a:avLst/>
          </a:prstGeom>
          <a:ln w="0">
            <a:noFill/>
          </a:ln>
        </p:spPr>
      </p:sp>
      <p:sp>
        <p:nvSpPr>
          <p:cNvPr id="569" name="PlaceHolder 2"/>
          <p:cNvSpPr>
            <a:spLocks noGrp="1"/>
          </p:cNvSpPr>
          <p:nvPr>
            <p:ph type="body"/>
          </p:nvPr>
        </p:nvSpPr>
        <p:spPr>
          <a:xfrm>
            <a:off x="777240" y="4777560"/>
            <a:ext cx="6217560" cy="4816800"/>
          </a:xfrm>
          <a:prstGeom prst="rect">
            <a:avLst/>
          </a:prstGeom>
          <a:noFill/>
          <a:ln w="0">
            <a:noFill/>
          </a:ln>
        </p:spPr>
        <p:txBody>
          <a:bodyPr lIns="0" tIns="0" rIns="0" bIns="0" anchor="t">
            <a:noAutofit/>
          </a:bodyPr>
          <a:lstStyle/>
          <a:p>
            <a:r>
              <a:rPr lang="es-CO" sz="2000" b="0" strike="noStrike" spc="-1">
                <a:latin typeface="Arial"/>
                <a:ea typeface="Microsoft YaHei"/>
              </a:rPr>
              <a:t>Son coeﬁcientes para la representación audible (por Davis y Mermelstein en decada de los 80). Estos surgen de la necesidad de reconocimiento sonoro, para extraer características importantes y eliminar (lo </a:t>
            </a:r>
            <a:r>
              <a:rPr lang="es-CO" sz="2000" b="0" strike="noStrike" spc="-1">
                <a:latin typeface="Arial"/>
              </a:rPr>
              <a:t>que no aporta nada al proceso de reconocimiento) la suciedad como el ruido de fondo, emociones, volumen, tono, etc.</a:t>
            </a:r>
          </a:p>
          <a:p>
            <a:endParaRPr lang="es-CO" sz="2000" b="0" strike="noStrike" spc="-1">
              <a:latin typeface="Arial"/>
            </a:endParaRPr>
          </a:p>
          <a:p>
            <a:pPr marL="216000" indent="-216000">
              <a:buClr>
                <a:srgbClr val="000000"/>
              </a:buClr>
              <a:buFont typeface="StarSymbol"/>
              <a:buAutoNum type="arabicParenR"/>
            </a:pPr>
            <a:r>
              <a:rPr lang="es-CO" sz="2000" b="0" strike="noStrike" spc="-1">
                <a:latin typeface="Arial"/>
              </a:rPr>
              <a:t>    Separar la señal en pequeños tramos (20).</a:t>
            </a:r>
          </a:p>
          <a:p>
            <a:pPr marL="216000" indent="-216000">
              <a:buClr>
                <a:srgbClr val="000000"/>
              </a:buClr>
              <a:buFont typeface="StarSymbol"/>
              <a:buAutoNum type="arabicParenR"/>
            </a:pPr>
            <a:r>
              <a:rPr lang="es-CO" sz="2000" b="0" strike="noStrike" spc="-1">
                <a:latin typeface="Arial"/>
              </a:rPr>
              <a:t>    A c/u aplicar la TRF discreta y hallar potencia.</a:t>
            </a:r>
          </a:p>
          <a:p>
            <a:pPr marL="216000" indent="-216000">
              <a:buClr>
                <a:srgbClr val="000000"/>
              </a:buClr>
              <a:buFont typeface="StarSymbol"/>
              <a:buAutoNum type="arabicParenR"/>
            </a:pPr>
            <a:r>
              <a:rPr lang="es-CO" sz="2000" b="0" strike="noStrike" spc="-1">
                <a:latin typeface="Arial"/>
              </a:rPr>
              <a:t>    Aplicar el banco de filtros de la Escala Mel al espectro obtenido en el paso 2) y sumar las energías en cada uno de ellos.</a:t>
            </a:r>
          </a:p>
          <a:p>
            <a:pPr marL="216000" indent="-216000">
              <a:buClr>
                <a:srgbClr val="000000"/>
              </a:buClr>
              <a:buFont typeface="StarSymbol"/>
              <a:buAutoNum type="arabicParenR"/>
            </a:pPr>
            <a:r>
              <a:rPr lang="es-CO" sz="2000" b="0" strike="noStrike" spc="-1">
                <a:latin typeface="Arial"/>
              </a:rPr>
              <a:t>    Tomar el logaritmo de todas las energías de cada frecuencia mel</a:t>
            </a:r>
          </a:p>
          <a:p>
            <a:pPr marL="216000" indent="-216000">
              <a:buClr>
                <a:srgbClr val="000000"/>
              </a:buClr>
              <a:buFont typeface="StarSymbol"/>
              <a:buAutoNum type="arabicParenR"/>
            </a:pPr>
            <a:r>
              <a:rPr lang="es-CO" sz="2000" b="0" strike="noStrike" spc="-1">
                <a:latin typeface="Arial"/>
              </a:rPr>
              <a:t>    Aplicarle la transformada de coseno discreta a estos logaritmos.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533520" y="764280"/>
            <a:ext cx="6704640" cy="3771360"/>
          </a:xfrm>
          <a:prstGeom prst="rect">
            <a:avLst/>
          </a:prstGeom>
          <a:ln w="0">
            <a:noFill/>
          </a:ln>
        </p:spPr>
      </p:sp>
      <p:sp>
        <p:nvSpPr>
          <p:cNvPr id="57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lgn="just"/>
            <a:r>
              <a:rPr lang="es-CO" sz="2400" b="0" strike="noStrike" spc="-1">
                <a:latin typeface="Calibri"/>
                <a:ea typeface="Calibri"/>
              </a:rPr>
              <a:t>se puede observar que al mantener las 15 primeras características se puede conservar cerca del 93% del total de la información</a:t>
            </a:r>
            <a:endParaRPr lang="es-CO" sz="2400" b="0" strike="noStrike" spc="-1">
              <a:latin typeface="Arial"/>
            </a:endParaRPr>
          </a:p>
          <a:p>
            <a:pPr marL="216000" indent="-216000" algn="just"/>
            <a:endParaRPr lang="es-CO" sz="2400" b="0" strike="noStrike" spc="-1">
              <a:latin typeface="Arial"/>
            </a:endParaRPr>
          </a:p>
          <a:p>
            <a:pPr marL="216000" indent="-216000" algn="just"/>
            <a:r>
              <a:rPr lang="es-CO" sz="2400" b="0" strike="noStrike" spc="-1">
                <a:latin typeface="Calibri"/>
                <a:ea typeface="Calibri"/>
              </a:rPr>
              <a:t>sacrificando un aproximado al 7% de la información puedo reducir la cantidad de entradas a casi la mitad</a:t>
            </a:r>
            <a:endParaRPr lang="es-CO" sz="2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7"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8"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59"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6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64"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65"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6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6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69"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2"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3"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5"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376"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7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7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80"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81"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83"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4"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5"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6"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7"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8"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1"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4"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5"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6"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7"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8"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9"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6"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8"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0"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51"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5"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56"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57"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9"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6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61"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64"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65"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7"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68"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7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72"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73"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5"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6"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7"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8"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79"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80"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9"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1"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3"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94"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99"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0"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2"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3"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04"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6"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0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08"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0"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11"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3"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14"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15"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16"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8"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19"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0"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1"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2"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23"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1"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3"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0"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5"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36"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41"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42"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4"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45"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46"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8"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4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0"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52"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53"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55"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6"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7"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8"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60"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1"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2"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3"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4"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165"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3"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5"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78"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83"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84"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8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88"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2"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4"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195"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97"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99"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00"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02"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3"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4"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5"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6"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07"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2"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4"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27"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3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2"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33"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35"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36"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7"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3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1"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15"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6"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43"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44"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46"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8"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9"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51"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2"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3"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4"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5"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56"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3"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5"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67"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68"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7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73"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74"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8"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19"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0"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7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27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78"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0"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1"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2"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4"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285"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7"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8"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89"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90"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92"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3"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4"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5"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6"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297"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12"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14"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16"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17"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2"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3"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24"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21"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2" name="PlaceHolder 3"/>
          <p:cNvSpPr>
            <a:spLocks noGrp="1"/>
          </p:cNvSpPr>
          <p:nvPr>
            <p:ph/>
          </p:nvPr>
        </p:nvSpPr>
        <p:spPr>
          <a:xfrm>
            <a:off x="236556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23"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25" name="PlaceHolder 2"/>
          <p:cNvSpPr>
            <a:spLocks noGrp="1"/>
          </p:cNvSpPr>
          <p:nvPr>
            <p:ph/>
          </p:nvPr>
        </p:nvSpPr>
        <p:spPr>
          <a:xfrm>
            <a:off x="257400" y="894240"/>
            <a:ext cx="2007360" cy="523440"/>
          </a:xfrm>
          <a:prstGeom prst="rect">
            <a:avLst/>
          </a:prstGeom>
          <a:noFill/>
          <a:ln w="0">
            <a:noFill/>
          </a:ln>
        </p:spPr>
        <p:txBody>
          <a:bodyPr lIns="0" tIns="0" rIns="0" bIns="0" anchor="t">
            <a:normAutofit fontScale="80000"/>
          </a:bodyPr>
          <a:lstStyle/>
          <a:p>
            <a:endParaRPr lang="es-ES" sz="2800" b="0" strike="noStrike" spc="-1">
              <a:solidFill>
                <a:srgbClr val="000000"/>
              </a:solidFill>
              <a:latin typeface="Calibri"/>
            </a:endParaRPr>
          </a:p>
        </p:txBody>
      </p:sp>
      <p:sp>
        <p:nvSpPr>
          <p:cNvPr id="326"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27" name="PlaceHolder 4"/>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29"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0"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1" name="PlaceHolder 4"/>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33" name="PlaceHolder 2"/>
          <p:cNvSpPr>
            <a:spLocks noGrp="1"/>
          </p:cNvSpPr>
          <p:nvPr>
            <p:ph/>
          </p:nvPr>
        </p:nvSpPr>
        <p:spPr>
          <a:xfrm>
            <a:off x="257400" y="8942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
        <p:nvSpPr>
          <p:cNvPr id="334" name="PlaceHolder 3"/>
          <p:cNvSpPr>
            <a:spLocks noGrp="1"/>
          </p:cNvSpPr>
          <p:nvPr>
            <p:ph/>
          </p:nvPr>
        </p:nvSpPr>
        <p:spPr>
          <a:xfrm>
            <a:off x="257400" y="1167840"/>
            <a:ext cx="4113720" cy="249480"/>
          </a:xfrm>
          <a:prstGeom prst="rect">
            <a:avLst/>
          </a:prstGeom>
          <a:noFill/>
          <a:ln w="0">
            <a:noFill/>
          </a:ln>
        </p:spPr>
        <p:txBody>
          <a:bodyPr lIns="0" tIns="0" rIns="0" bIns="0" anchor="t">
            <a:normAutofit fontScale="77000"/>
          </a:bodyPr>
          <a:lstStyle/>
          <a:p>
            <a:endParaRPr lang="es-ES" sz="2800" b="0" strike="noStrike" spc="-1">
              <a:solidFill>
                <a:srgbClr val="000000"/>
              </a:solid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36" name="PlaceHolder 2"/>
          <p:cNvSpPr>
            <a:spLocks noGrp="1"/>
          </p:cNvSpPr>
          <p:nvPr>
            <p:ph/>
          </p:nvPr>
        </p:nvSpPr>
        <p:spPr>
          <a:xfrm>
            <a:off x="25740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7" name="PlaceHolder 3"/>
          <p:cNvSpPr>
            <a:spLocks noGrp="1"/>
          </p:cNvSpPr>
          <p:nvPr>
            <p:ph/>
          </p:nvPr>
        </p:nvSpPr>
        <p:spPr>
          <a:xfrm>
            <a:off x="2365560" y="8942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8" name="PlaceHolder 4"/>
          <p:cNvSpPr>
            <a:spLocks noGrp="1"/>
          </p:cNvSpPr>
          <p:nvPr>
            <p:ph/>
          </p:nvPr>
        </p:nvSpPr>
        <p:spPr>
          <a:xfrm>
            <a:off x="25740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
        <p:nvSpPr>
          <p:cNvPr id="339" name="PlaceHolder 5"/>
          <p:cNvSpPr>
            <a:spLocks noGrp="1"/>
          </p:cNvSpPr>
          <p:nvPr>
            <p:ph/>
          </p:nvPr>
        </p:nvSpPr>
        <p:spPr>
          <a:xfrm>
            <a:off x="2365560" y="1167840"/>
            <a:ext cx="2007360" cy="249480"/>
          </a:xfrm>
          <a:prstGeom prst="rect">
            <a:avLst/>
          </a:prstGeom>
          <a:noFill/>
          <a:ln w="0">
            <a:noFill/>
          </a:ln>
        </p:spPr>
        <p:txBody>
          <a:bodyPr lIns="0" tIns="0" rIns="0" bIns="0" anchor="t">
            <a:normAutofit fontScale="51000"/>
          </a:bodyPr>
          <a:lstStyle/>
          <a:p>
            <a:endParaRPr lang="es-ES" sz="2800" b="0" strike="noStrike" spc="-1">
              <a:solidFill>
                <a:srgbClr val="000000"/>
              </a:solid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41" name="PlaceHolder 2"/>
          <p:cNvSpPr>
            <a:spLocks noGrp="1"/>
          </p:cNvSpPr>
          <p:nvPr>
            <p:ph/>
          </p:nvPr>
        </p:nvSpPr>
        <p:spPr>
          <a:xfrm>
            <a:off x="25740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2" name="PlaceHolder 3"/>
          <p:cNvSpPr>
            <a:spLocks noGrp="1"/>
          </p:cNvSpPr>
          <p:nvPr>
            <p:ph/>
          </p:nvPr>
        </p:nvSpPr>
        <p:spPr>
          <a:xfrm>
            <a:off x="164844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3" name="PlaceHolder 4"/>
          <p:cNvSpPr>
            <a:spLocks noGrp="1"/>
          </p:cNvSpPr>
          <p:nvPr>
            <p:ph/>
          </p:nvPr>
        </p:nvSpPr>
        <p:spPr>
          <a:xfrm>
            <a:off x="3039480" y="8942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4" name="PlaceHolder 5"/>
          <p:cNvSpPr>
            <a:spLocks noGrp="1"/>
          </p:cNvSpPr>
          <p:nvPr>
            <p:ph/>
          </p:nvPr>
        </p:nvSpPr>
        <p:spPr>
          <a:xfrm>
            <a:off x="25740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5" name="PlaceHolder 6"/>
          <p:cNvSpPr>
            <a:spLocks noGrp="1"/>
          </p:cNvSpPr>
          <p:nvPr>
            <p:ph/>
          </p:nvPr>
        </p:nvSpPr>
        <p:spPr>
          <a:xfrm>
            <a:off x="164844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
        <p:nvSpPr>
          <p:cNvPr id="346" name="PlaceHolder 7"/>
          <p:cNvSpPr>
            <a:spLocks noGrp="1"/>
          </p:cNvSpPr>
          <p:nvPr>
            <p:ph/>
          </p:nvPr>
        </p:nvSpPr>
        <p:spPr>
          <a:xfrm>
            <a:off x="3039480" y="1167840"/>
            <a:ext cx="1324440" cy="249480"/>
          </a:xfrm>
          <a:prstGeom prst="rect">
            <a:avLst/>
          </a:prstGeom>
          <a:noFill/>
          <a:ln w="0">
            <a:noFill/>
          </a:ln>
        </p:spPr>
        <p:txBody>
          <a:bodyPr lIns="0" tIns="0" rIns="0" bIns="0" anchor="t">
            <a:normAutofit fontScale="39000"/>
          </a:bodyPr>
          <a:lstStyle/>
          <a:p>
            <a:endParaRPr lang="es-ES" sz="2800" b="0" strike="noStrike" spc="-1">
              <a:solidFill>
                <a:srgbClr val="000000"/>
              </a:solidFill>
              <a:latin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4" name="PlaceHolder 2"/>
          <p:cNvSpPr>
            <a:spLocks noGrp="1"/>
          </p:cNvSpPr>
          <p:nvPr>
            <p:ph type="subTitle"/>
          </p:nvPr>
        </p:nvSpPr>
        <p:spPr>
          <a:xfrm>
            <a:off x="257400" y="700200"/>
            <a:ext cx="4113720" cy="911880"/>
          </a:xfrm>
          <a:prstGeom prst="rect">
            <a:avLst/>
          </a:prstGeom>
          <a:noFill/>
          <a:ln w="0">
            <a:noFill/>
          </a:ln>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56" name="PlaceHolder 2"/>
          <p:cNvSpPr>
            <a:spLocks noGrp="1"/>
          </p:cNvSpPr>
          <p:nvPr>
            <p:ph/>
          </p:nvPr>
        </p:nvSpPr>
        <p:spPr>
          <a:xfrm>
            <a:off x="257400" y="894240"/>
            <a:ext cx="4113720" cy="523440"/>
          </a:xfrm>
          <a:prstGeom prst="rect">
            <a:avLst/>
          </a:prstGeom>
          <a:noFill/>
          <a:ln w="0">
            <a:noFill/>
          </a:ln>
        </p:spPr>
        <p:txBody>
          <a:bodyPr lIns="0" tIns="0" rIns="0" bIns="0" anchor="t">
            <a:normAutofit/>
          </a:bodyPr>
          <a:lstStyle/>
          <a:p>
            <a:endParaRPr lang="es-E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n 9"/>
          <p:cNvPicPr/>
          <p:nvPr/>
        </p:nvPicPr>
        <p:blipFill>
          <a:blip r:embed="rId14"/>
          <a:stretch/>
        </p:blipFill>
        <p:spPr>
          <a:xfrm>
            <a:off x="-12240" y="0"/>
            <a:ext cx="12203640" cy="6857640"/>
          </a:xfrm>
          <a:prstGeom prst="rect">
            <a:avLst/>
          </a:prstGeom>
          <a:ln w="0">
            <a:noFill/>
          </a:ln>
        </p:spPr>
      </p:pic>
      <p:sp>
        <p:nvSpPr>
          <p:cNvPr id="5" name="PlaceHolder 1"/>
          <p:cNvSpPr>
            <a:spLocks noGrp="1"/>
          </p:cNvSpPr>
          <p:nvPr>
            <p:ph type="body"/>
          </p:nvPr>
        </p:nvSpPr>
        <p:spPr>
          <a:xfrm>
            <a:off x="446760" y="325080"/>
            <a:ext cx="7579800" cy="902160"/>
          </a:xfrm>
          <a:prstGeom prst="rect">
            <a:avLst/>
          </a:prstGeom>
          <a:noFill/>
          <a:ln w="0">
            <a:noFill/>
          </a:ln>
        </p:spPr>
        <p:txBody>
          <a:bodyPr lIns="0" tIns="0" rIns="0" bIns="0" anchor="t">
            <a:noAutofit/>
          </a:bodyPr>
          <a:lstStyle/>
          <a:p>
            <a:pPr>
              <a:lnSpc>
                <a:spcPct val="100000"/>
              </a:lnSpc>
              <a:tabLst>
                <a:tab pos="0" algn="l"/>
              </a:tabLst>
            </a:pPr>
            <a:r>
              <a:rPr lang="es-ES" sz="5400" b="0" strike="noStrike" spc="-100">
                <a:solidFill>
                  <a:srgbClr val="000000"/>
                </a:solidFill>
                <a:latin typeface="Periodico Display UtLg"/>
              </a:rPr>
              <a:t>Título presentación</a:t>
            </a:r>
            <a:endParaRPr lang="es-ES" sz="5400" b="0" strike="noStrike" spc="-1">
              <a:solidFill>
                <a:srgbClr val="000000"/>
              </a:solidFill>
              <a:latin typeface="Calibri"/>
            </a:endParaRPr>
          </a:p>
        </p:txBody>
      </p:sp>
      <p:sp>
        <p:nvSpPr>
          <p:cNvPr id="2" name="PlaceHolder 2"/>
          <p:cNvSpPr>
            <a:spLocks noGrp="1"/>
          </p:cNvSpPr>
          <p:nvPr>
            <p:ph type="body"/>
          </p:nvPr>
        </p:nvSpPr>
        <p:spPr>
          <a:xfrm>
            <a:off x="446760" y="1263960"/>
            <a:ext cx="7570440" cy="563400"/>
          </a:xfrm>
          <a:prstGeom prst="rect">
            <a:avLst/>
          </a:prstGeom>
          <a:noFill/>
          <a:ln w="0">
            <a:noFill/>
          </a:ln>
        </p:spPr>
        <p:txBody>
          <a:bodyPr lIns="0" tIns="0" rIns="0" bIns="0" anchor="t">
            <a:noAutofit/>
          </a:bodyPr>
          <a:lstStyle/>
          <a:p>
            <a:pPr>
              <a:lnSpc>
                <a:spcPct val="100000"/>
              </a:lnSpc>
              <a:tabLst>
                <a:tab pos="0" algn="l"/>
              </a:tabLst>
            </a:pPr>
            <a:r>
              <a:rPr lang="es-ES" sz="3300" b="0" strike="noStrike" spc="-1">
                <a:solidFill>
                  <a:srgbClr val="000000"/>
                </a:solidFill>
                <a:latin typeface="Visuelt Pro"/>
              </a:rPr>
              <a:t>Subtítulo presentación</a:t>
            </a:r>
            <a:endParaRPr lang="es-ES" sz="3300" b="0" strike="noStrike" spc="-1">
              <a:solidFill>
                <a:srgbClr val="000000"/>
              </a:solidFill>
              <a:latin typeface="Calibri"/>
            </a:endParaRPr>
          </a:p>
        </p:txBody>
      </p:sp>
      <p:sp>
        <p:nvSpPr>
          <p:cNvPr id="3"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41" name="Imagen 6"/>
          <p:cNvPicPr/>
          <p:nvPr/>
        </p:nvPicPr>
        <p:blipFill>
          <a:blip r:embed="rId14"/>
          <a:stretch/>
        </p:blipFill>
        <p:spPr>
          <a:xfrm>
            <a:off x="10857600" y="126000"/>
            <a:ext cx="1204560" cy="602280"/>
          </a:xfrm>
          <a:prstGeom prst="rect">
            <a:avLst/>
          </a:prstGeom>
          <a:ln w="0">
            <a:noFill/>
          </a:ln>
        </p:spPr>
      </p:pic>
      <p:pic>
        <p:nvPicPr>
          <p:cNvPr id="42" name="Imagen 6"/>
          <p:cNvPicPr/>
          <p:nvPr/>
        </p:nvPicPr>
        <p:blipFill>
          <a:blip r:embed="rId15"/>
          <a:stretch/>
        </p:blipFill>
        <p:spPr>
          <a:xfrm>
            <a:off x="-351360" y="0"/>
            <a:ext cx="12191760" cy="6857640"/>
          </a:xfrm>
          <a:prstGeom prst="rect">
            <a:avLst/>
          </a:prstGeom>
          <a:ln w="0">
            <a:noFill/>
          </a:ln>
        </p:spPr>
      </p:pic>
      <p:sp>
        <p:nvSpPr>
          <p:cNvPr id="43" name="PlaceHolder 1"/>
          <p:cNvSpPr>
            <a:spLocks noGrp="1"/>
          </p:cNvSpPr>
          <p:nvPr>
            <p:ph type="body"/>
          </p:nvPr>
        </p:nvSpPr>
        <p:spPr>
          <a:xfrm>
            <a:off x="328320" y="5054760"/>
            <a:ext cx="11414880" cy="947880"/>
          </a:xfrm>
          <a:prstGeom prst="rect">
            <a:avLst/>
          </a:prstGeom>
          <a:noFill/>
          <a:ln w="0">
            <a:noFill/>
          </a:ln>
        </p:spPr>
        <p:txBody>
          <a:bodyPr lIns="0" tIns="0" rIns="0" bIns="0" anchor="b">
            <a:noAutofit/>
          </a:bodyPr>
          <a:lstStyle/>
          <a:p>
            <a:pPr>
              <a:lnSpc>
                <a:spcPct val="100000"/>
              </a:lnSpc>
              <a:tabLst>
                <a:tab pos="0" algn="l"/>
              </a:tabLst>
            </a:pPr>
            <a:r>
              <a:rPr lang="es-ES" sz="6100" b="0" strike="noStrike" spc="-100">
                <a:solidFill>
                  <a:srgbClr val="000000"/>
                </a:solidFill>
                <a:latin typeface="Periodico Display UtLg"/>
              </a:rPr>
              <a:t>Título capítulo</a:t>
            </a:r>
            <a:endParaRPr lang="es-ES" sz="6100" b="0" strike="noStrike" spc="-1">
              <a:solidFill>
                <a:srgbClr val="000000"/>
              </a:solidFill>
              <a:latin typeface="Calibri"/>
            </a:endParaRPr>
          </a:p>
        </p:txBody>
      </p:sp>
      <p:sp>
        <p:nvSpPr>
          <p:cNvPr id="44"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82" name="Imagen 6"/>
          <p:cNvPicPr/>
          <p:nvPr/>
        </p:nvPicPr>
        <p:blipFill>
          <a:blip r:embed="rId14"/>
          <a:stretch/>
        </p:blipFill>
        <p:spPr>
          <a:xfrm>
            <a:off x="10857600" y="126000"/>
            <a:ext cx="1204560" cy="602280"/>
          </a:xfrm>
          <a:prstGeom prst="rect">
            <a:avLst/>
          </a:prstGeom>
          <a:ln w="0">
            <a:noFill/>
          </a:ln>
        </p:spPr>
      </p:pic>
      <p:sp>
        <p:nvSpPr>
          <p:cNvPr id="83" name="Forma libre 7"/>
          <p:cNvSpPr/>
          <p:nvPr/>
        </p:nvSpPr>
        <p:spPr>
          <a:xfrm rot="18900600">
            <a:off x="3070080" y="1380600"/>
            <a:ext cx="5665680" cy="4428720"/>
          </a:xfrm>
          <a:custGeom>
            <a:avLst/>
            <a:gdLst/>
            <a:ahLst/>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p:style>
      </p:sp>
      <p:sp>
        <p:nvSpPr>
          <p:cNvPr id="84"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85"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86" name="PlaceHolder 3"/>
          <p:cNvSpPr>
            <a:spLocks noGrp="1"/>
          </p:cNvSpPr>
          <p:nvPr>
            <p:ph type="body"/>
          </p:nvPr>
        </p:nvSpPr>
        <p:spPr>
          <a:xfrm>
            <a:off x="772920" y="1680120"/>
            <a:ext cx="10645560" cy="3497760"/>
          </a:xfrm>
          <a:prstGeom prst="rect">
            <a:avLst/>
          </a:prstGeom>
          <a:noFill/>
          <a:ln w="0">
            <a:noFill/>
          </a:ln>
        </p:spPr>
        <p:txBody>
          <a:bodyPr lIns="90000" tIns="45000" rIns="90000" bIns="45000" anchor="t">
            <a:noAutofit/>
          </a:bodyPr>
          <a:lstStyle/>
          <a:p>
            <a:pPr algn="ctr">
              <a:lnSpc>
                <a:spcPct val="90000"/>
              </a:lnSpc>
              <a:spcBef>
                <a:spcPts val="99"/>
              </a:spcBef>
              <a:tabLst>
                <a:tab pos="0" algn="l"/>
              </a:tabLst>
            </a:pPr>
            <a:r>
              <a:rPr lang="es-ES" sz="5000" b="0" strike="noStrike" spc="-1">
                <a:solidFill>
                  <a:srgbClr val="000000"/>
                </a:solidFill>
                <a:latin typeface="Visuelt Pro"/>
              </a:rPr>
              <a:t>Texto destacado lorem ipsum dolor sit amet, consectetuer adipiscing elit, sed diam nonummy nibh euismod tincidunt ut laoreet dolore magna aliquam erat volutpat. </a:t>
            </a:r>
            <a:endParaRPr lang="es-ES" sz="5000" b="0" strike="noStrike" spc="-1">
              <a:solidFill>
                <a:srgbClr val="000000"/>
              </a:solidFill>
              <a:latin typeface="Calibri"/>
            </a:endParaRPr>
          </a:p>
        </p:txBody>
      </p:sp>
      <p:sp>
        <p:nvSpPr>
          <p:cNvPr id="8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65014"/>
        </a:solidFill>
        <a:effectLst/>
      </p:bgPr>
    </p:bg>
    <p:spTree>
      <p:nvGrpSpPr>
        <p:cNvPr id="1" name=""/>
        <p:cNvGrpSpPr/>
        <p:nvPr/>
      </p:nvGrpSpPr>
      <p:grpSpPr>
        <a:xfrm>
          <a:off x="0" y="0"/>
          <a:ext cx="0" cy="0"/>
          <a:chOff x="0" y="0"/>
          <a:chExt cx="0" cy="0"/>
        </a:xfrm>
      </p:grpSpPr>
      <p:pic>
        <p:nvPicPr>
          <p:cNvPr id="124" name="Imagen 6"/>
          <p:cNvPicPr/>
          <p:nvPr/>
        </p:nvPicPr>
        <p:blipFill>
          <a:blip r:embed="rId14"/>
          <a:stretch/>
        </p:blipFill>
        <p:spPr>
          <a:xfrm>
            <a:off x="10857600" y="126000"/>
            <a:ext cx="1204560" cy="603000"/>
          </a:xfrm>
          <a:prstGeom prst="rect">
            <a:avLst/>
          </a:prstGeom>
          <a:ln w="0">
            <a:noFill/>
          </a:ln>
        </p:spPr>
      </p:pic>
      <p:sp>
        <p:nvSpPr>
          <p:cNvPr id="125"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sp>
        <p:nvSpPr>
          <p:cNvPr id="126" name="PlaceHolder 1"/>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127" name="PlaceHolder 2"/>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FFFFFF"/>
                </a:solidFill>
                <a:latin typeface="Periodico Display Rg"/>
              </a:rPr>
              <a:t>Título slide</a:t>
            </a:r>
            <a:endParaRPr lang="es-ES" sz="3100" b="0" strike="noStrike" spc="-1">
              <a:solidFill>
                <a:srgbClr val="000000"/>
              </a:solidFill>
              <a:latin typeface="Calibri"/>
            </a:endParaRPr>
          </a:p>
        </p:txBody>
      </p:sp>
      <p:sp>
        <p:nvSpPr>
          <p:cNvPr id="128" name="PlaceHolder 3"/>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FFFFFF"/>
                </a:solidFill>
                <a:latin typeface="Visuelt Pro"/>
              </a:rPr>
              <a:t>00. Título capítulo</a:t>
            </a:r>
            <a:endParaRPr lang="es-ES" sz="1200" b="0" strike="noStrike" spc="-1">
              <a:solidFill>
                <a:srgbClr val="000000"/>
              </a:solidFill>
              <a:latin typeface="Calibri"/>
            </a:endParaRPr>
          </a:p>
        </p:txBody>
      </p:sp>
      <p:sp>
        <p:nvSpPr>
          <p:cNvPr id="129"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167" name="Imagen 6"/>
          <p:cNvPicPr/>
          <p:nvPr/>
        </p:nvPicPr>
        <p:blipFill>
          <a:blip r:embed="rId14"/>
          <a:stretch/>
        </p:blipFill>
        <p:spPr>
          <a:xfrm>
            <a:off x="10857600" y="126000"/>
            <a:ext cx="1204560" cy="602280"/>
          </a:xfrm>
          <a:prstGeom prst="rect">
            <a:avLst/>
          </a:prstGeom>
          <a:ln w="0">
            <a:noFill/>
          </a:ln>
        </p:spPr>
      </p:pic>
      <p:sp>
        <p:nvSpPr>
          <p:cNvPr id="168"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169"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170" name="PlaceHolder 3"/>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r>
              <a:t/>
            </a:r>
            <a:b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17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09" name="Imagen 6"/>
          <p:cNvPicPr/>
          <p:nvPr/>
        </p:nvPicPr>
        <p:blipFill>
          <a:blip r:embed="rId14"/>
          <a:stretch/>
        </p:blipFill>
        <p:spPr>
          <a:xfrm>
            <a:off x="10857600" y="126000"/>
            <a:ext cx="1204560" cy="602280"/>
          </a:xfrm>
          <a:prstGeom prst="rect">
            <a:avLst/>
          </a:prstGeom>
          <a:ln w="0">
            <a:noFill/>
          </a:ln>
        </p:spPr>
      </p:pic>
      <p:sp>
        <p:nvSpPr>
          <p:cNvPr id="210" name="Rectángulo 9"/>
          <p:cNvSpPr/>
          <p:nvPr/>
        </p:nvSpPr>
        <p:spPr>
          <a:xfrm>
            <a:off x="6112800" y="-3960"/>
            <a:ext cx="607860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11" name="PlaceHolder 1"/>
          <p:cNvSpPr>
            <a:spLocks noGrp="1"/>
          </p:cNvSpPr>
          <p:nvPr>
            <p:ph type="body"/>
          </p:nvPr>
        </p:nvSpPr>
        <p:spPr>
          <a:xfrm>
            <a:off x="6405480" y="4568760"/>
            <a:ext cx="471564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212" name="PlaceHolder 2"/>
          <p:cNvSpPr>
            <a:spLocks noGrp="1"/>
          </p:cNvSpPr>
          <p:nvPr>
            <p:ph type="body"/>
          </p:nvPr>
        </p:nvSpPr>
        <p:spPr>
          <a:xfrm>
            <a:off x="640548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E65014"/>
                </a:solidFill>
                <a:latin typeface="Visuelt Pro"/>
              </a:rPr>
              <a:t>Título párrafo</a:t>
            </a:r>
            <a:endParaRPr lang="es-ES" sz="1300" b="0" strike="noStrike" spc="-1">
              <a:solidFill>
                <a:srgbClr val="000000"/>
              </a:solidFill>
              <a:latin typeface="Calibri"/>
            </a:endParaRPr>
          </a:p>
        </p:txBody>
      </p:sp>
      <p:sp>
        <p:nvSpPr>
          <p:cNvPr id="213" name="PlaceHolder 3"/>
          <p:cNvSpPr>
            <a:spLocks noGrp="1"/>
          </p:cNvSpPr>
          <p:nvPr>
            <p:ph type="body"/>
          </p:nvPr>
        </p:nvSpPr>
        <p:spPr>
          <a:xfrm>
            <a:off x="6405480" y="2424960"/>
            <a:ext cx="472068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214" name="PlaceHolder 4"/>
          <p:cNvSpPr>
            <a:spLocks noGrp="1"/>
          </p:cNvSpPr>
          <p:nvPr>
            <p:ph type="body"/>
          </p:nvPr>
        </p:nvSpPr>
        <p:spPr>
          <a:xfrm>
            <a:off x="285120" y="4568760"/>
            <a:ext cx="468792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215" name="PlaceHolder 5"/>
          <p:cNvSpPr>
            <a:spLocks noGrp="1"/>
          </p:cNvSpPr>
          <p:nvPr>
            <p:ph type="body"/>
          </p:nvPr>
        </p:nvSpPr>
        <p:spPr>
          <a:xfrm>
            <a:off x="28512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000000"/>
                </a:solidFill>
                <a:latin typeface="Visuelt Pro"/>
              </a:rPr>
              <a:t>Título párrafo</a:t>
            </a:r>
            <a:endParaRPr lang="es-ES" sz="1300" b="0" strike="noStrike" spc="-1">
              <a:solidFill>
                <a:srgbClr val="000000"/>
              </a:solidFill>
              <a:latin typeface="Calibri"/>
            </a:endParaRPr>
          </a:p>
        </p:txBody>
      </p:sp>
      <p:sp>
        <p:nvSpPr>
          <p:cNvPr id="216" name="PlaceHolder 6"/>
          <p:cNvSpPr>
            <a:spLocks noGrp="1"/>
          </p:cNvSpPr>
          <p:nvPr>
            <p:ph type="body"/>
          </p:nvPr>
        </p:nvSpPr>
        <p:spPr>
          <a:xfrm>
            <a:off x="285120" y="2424960"/>
            <a:ext cx="469332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217" name="PlaceHolder 7"/>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218" name="PlaceHolder 8"/>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pic>
        <p:nvPicPr>
          <p:cNvPr id="219" name="Imagen 14"/>
          <p:cNvPicPr/>
          <p:nvPr/>
        </p:nvPicPr>
        <p:blipFill>
          <a:blip r:embed="rId14"/>
          <a:stretch/>
        </p:blipFill>
        <p:spPr>
          <a:xfrm>
            <a:off x="10857600" y="126000"/>
            <a:ext cx="1204560" cy="602280"/>
          </a:xfrm>
          <a:prstGeom prst="rect">
            <a:avLst/>
          </a:prstGeom>
          <a:ln w="0">
            <a:noFill/>
          </a:ln>
        </p:spPr>
      </p:pic>
      <p:sp>
        <p:nvSpPr>
          <p:cNvPr id="220" name="PlaceHolder 9"/>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58" name="Imagen 6"/>
          <p:cNvPicPr/>
          <p:nvPr/>
        </p:nvPicPr>
        <p:blipFill>
          <a:blip r:embed="rId14"/>
          <a:stretch/>
        </p:blipFill>
        <p:spPr>
          <a:xfrm>
            <a:off x="10857600" y="126000"/>
            <a:ext cx="1204560" cy="602280"/>
          </a:xfrm>
          <a:prstGeom prst="rect">
            <a:avLst/>
          </a:prstGeom>
          <a:ln w="0">
            <a:noFill/>
          </a:ln>
        </p:spPr>
      </p:pic>
      <p:sp>
        <p:nvSpPr>
          <p:cNvPr id="259"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260"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26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8"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299" name="Imagen 6"/>
          <p:cNvPicPr/>
          <p:nvPr/>
        </p:nvPicPr>
        <p:blipFill>
          <a:blip r:embed="rId14"/>
          <a:stretch/>
        </p:blipFill>
        <p:spPr>
          <a:xfrm>
            <a:off x="10857600" y="126000"/>
            <a:ext cx="1204560" cy="602280"/>
          </a:xfrm>
          <a:prstGeom prst="rect">
            <a:avLst/>
          </a:prstGeom>
          <a:ln w="0">
            <a:noFill/>
          </a:ln>
        </p:spPr>
      </p:pic>
      <p:sp>
        <p:nvSpPr>
          <p:cNvPr id="300" name="Rectángulo 9"/>
          <p:cNvSpPr/>
          <p:nvPr/>
        </p:nvSpPr>
        <p:spPr>
          <a:xfrm>
            <a:off x="6112800" y="-3960"/>
            <a:ext cx="607860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301" name="PlaceHolder 1"/>
          <p:cNvSpPr>
            <a:spLocks noGrp="1"/>
          </p:cNvSpPr>
          <p:nvPr>
            <p:ph type="body"/>
          </p:nvPr>
        </p:nvSpPr>
        <p:spPr>
          <a:xfrm>
            <a:off x="6405480" y="4568760"/>
            <a:ext cx="471564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302" name="PlaceHolder 2"/>
          <p:cNvSpPr>
            <a:spLocks noGrp="1"/>
          </p:cNvSpPr>
          <p:nvPr>
            <p:ph type="body"/>
          </p:nvPr>
        </p:nvSpPr>
        <p:spPr>
          <a:xfrm>
            <a:off x="640548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E65014"/>
                </a:solidFill>
                <a:latin typeface="Visuelt Pro"/>
              </a:rPr>
              <a:t>Título párrafo</a:t>
            </a:r>
            <a:endParaRPr lang="es-ES" sz="1300" b="0" strike="noStrike" spc="-1">
              <a:solidFill>
                <a:srgbClr val="000000"/>
              </a:solidFill>
              <a:latin typeface="Calibri"/>
            </a:endParaRPr>
          </a:p>
        </p:txBody>
      </p:sp>
      <p:sp>
        <p:nvSpPr>
          <p:cNvPr id="303" name="PlaceHolder 3"/>
          <p:cNvSpPr>
            <a:spLocks noGrp="1"/>
          </p:cNvSpPr>
          <p:nvPr>
            <p:ph type="body"/>
          </p:nvPr>
        </p:nvSpPr>
        <p:spPr>
          <a:xfrm>
            <a:off x="6405480" y="2424960"/>
            <a:ext cx="472068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304" name="PlaceHolder 4"/>
          <p:cNvSpPr>
            <a:spLocks noGrp="1"/>
          </p:cNvSpPr>
          <p:nvPr>
            <p:ph type="body"/>
          </p:nvPr>
        </p:nvSpPr>
        <p:spPr>
          <a:xfrm>
            <a:off x="285120" y="4568760"/>
            <a:ext cx="4687920" cy="11797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432000" indent="-324000">
              <a:spcBef>
                <a:spcPts val="1417"/>
              </a:spcBef>
              <a:buClr>
                <a:srgbClr val="000000"/>
              </a:buClr>
              <a:buSzPct val="45000"/>
              <a:buFont typeface="Wingdings" charset="2"/>
              <a:buChar char=""/>
            </a:pPr>
            <a:r>
              <a:rPr lang="es-ES" sz="1300" b="0" strike="noStrike" spc="-1">
                <a:solidFill>
                  <a:srgbClr val="000000"/>
                </a:solidFill>
                <a:latin typeface="Visuelt Pro"/>
              </a:rPr>
              <a:t>Lista lorem ipsum </a:t>
            </a:r>
            <a:endParaRPr lang="es-ES" sz="1300" b="0" strike="noStrike" spc="-1">
              <a:solidFill>
                <a:srgbClr val="000000"/>
              </a:solidFill>
              <a:latin typeface="Calibri"/>
            </a:endParaRPr>
          </a:p>
          <a:p>
            <a:pPr marL="285840" indent="-285840">
              <a:lnSpc>
                <a:spcPct val="100000"/>
              </a:lnSpc>
              <a:spcBef>
                <a:spcPts val="99"/>
              </a:spcBef>
              <a:buClr>
                <a:srgbClr val="E65014"/>
              </a:buClr>
              <a:buFont typeface="Arial"/>
              <a:buChar char="•"/>
            </a:pPr>
            <a:r>
              <a:rPr lang="es-ES" sz="1300" b="0" strike="noStrike" spc="-1">
                <a:solidFill>
                  <a:srgbClr val="000000"/>
                </a:solidFill>
                <a:latin typeface="Visuelt Pro"/>
              </a:rPr>
              <a:t>Lista lorem ipsum</a:t>
            </a:r>
            <a:endParaRPr lang="es-ES" sz="1300" b="0" strike="noStrike" spc="-1">
              <a:solidFill>
                <a:srgbClr val="000000"/>
              </a:solidFill>
              <a:latin typeface="Calibri"/>
            </a:endParaRPr>
          </a:p>
        </p:txBody>
      </p:sp>
      <p:sp>
        <p:nvSpPr>
          <p:cNvPr id="305" name="PlaceHolder 5"/>
          <p:cNvSpPr>
            <a:spLocks noGrp="1"/>
          </p:cNvSpPr>
          <p:nvPr>
            <p:ph type="body"/>
          </p:nvPr>
        </p:nvSpPr>
        <p:spPr>
          <a:xfrm>
            <a:off x="285120" y="1885680"/>
            <a:ext cx="4720680" cy="342720"/>
          </a:xfrm>
          <a:prstGeom prst="rect">
            <a:avLst/>
          </a:prstGeom>
          <a:noFill/>
          <a:ln w="0">
            <a:noFill/>
          </a:ln>
        </p:spPr>
        <p:txBody>
          <a:bodyPr lIns="90000" tIns="45000" rIns="90000" bIns="45000" anchor="t">
            <a:noAutofit/>
          </a:bodyPr>
          <a:lstStyle/>
          <a:p>
            <a:pPr>
              <a:lnSpc>
                <a:spcPct val="90000"/>
              </a:lnSpc>
              <a:spcBef>
                <a:spcPts val="99"/>
              </a:spcBef>
              <a:tabLst>
                <a:tab pos="0" algn="l"/>
              </a:tabLst>
            </a:pPr>
            <a:r>
              <a:rPr lang="es-ES" sz="1300" b="1" strike="noStrike" spc="-1">
                <a:solidFill>
                  <a:srgbClr val="000000"/>
                </a:solidFill>
                <a:latin typeface="Visuelt Pro"/>
              </a:rPr>
              <a:t>Título párrafo</a:t>
            </a:r>
            <a:endParaRPr lang="es-ES" sz="1300" b="0" strike="noStrike" spc="-1">
              <a:solidFill>
                <a:srgbClr val="000000"/>
              </a:solidFill>
              <a:latin typeface="Calibri"/>
            </a:endParaRPr>
          </a:p>
        </p:txBody>
      </p:sp>
      <p:sp>
        <p:nvSpPr>
          <p:cNvPr id="306" name="PlaceHolder 6"/>
          <p:cNvSpPr>
            <a:spLocks noGrp="1"/>
          </p:cNvSpPr>
          <p:nvPr>
            <p:ph type="body"/>
          </p:nvPr>
        </p:nvSpPr>
        <p:spPr>
          <a:xfrm>
            <a:off x="285120" y="2424960"/>
            <a:ext cx="4693320" cy="1949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3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300" b="0" strike="noStrike" spc="-1">
              <a:solidFill>
                <a:srgbClr val="000000"/>
              </a:solidFill>
              <a:latin typeface="Calibri"/>
            </a:endParaRPr>
          </a:p>
        </p:txBody>
      </p:sp>
      <p:sp>
        <p:nvSpPr>
          <p:cNvPr id="307" name="PlaceHolder 7"/>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308" name="PlaceHolder 8"/>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pic>
        <p:nvPicPr>
          <p:cNvPr id="309" name="Imagen 14"/>
          <p:cNvPicPr/>
          <p:nvPr/>
        </p:nvPicPr>
        <p:blipFill>
          <a:blip r:embed="rId14"/>
          <a:stretch/>
        </p:blipFill>
        <p:spPr>
          <a:xfrm>
            <a:off x="10857600" y="126000"/>
            <a:ext cx="1204560" cy="602280"/>
          </a:xfrm>
          <a:prstGeom prst="rect">
            <a:avLst/>
          </a:prstGeom>
          <a:ln w="0">
            <a:noFill/>
          </a:ln>
        </p:spPr>
      </p:pic>
      <p:sp>
        <p:nvSpPr>
          <p:cNvPr id="310" name="PlaceHolder 9"/>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 name="Marcador de texto 25"/>
          <p:cNvSpPr/>
          <p:nvPr/>
        </p:nvSpPr>
        <p:spPr>
          <a:xfrm>
            <a:off x="328320" y="6392520"/>
            <a:ext cx="4113720" cy="27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tabLst>
                <a:tab pos="0" algn="l"/>
              </a:tabLst>
            </a:pPr>
            <a:r>
              <a:rPr lang="es-ES" sz="1200" b="0" strike="noStrike" spc="-1">
                <a:solidFill>
                  <a:srgbClr val="000000"/>
                </a:solidFill>
                <a:latin typeface="Visuelt Pro"/>
              </a:rPr>
              <a:t>Subtítulo presentación</a:t>
            </a:r>
            <a:endParaRPr lang="es-CO" sz="1200" b="0" strike="noStrike" spc="-1">
              <a:latin typeface="Arial"/>
            </a:endParaRPr>
          </a:p>
        </p:txBody>
      </p:sp>
      <p:pic>
        <p:nvPicPr>
          <p:cNvPr id="348" name="Imagen 6"/>
          <p:cNvPicPr/>
          <p:nvPr/>
        </p:nvPicPr>
        <p:blipFill>
          <a:blip r:embed="rId14"/>
          <a:stretch/>
        </p:blipFill>
        <p:spPr>
          <a:xfrm>
            <a:off x="10857600" y="126000"/>
            <a:ext cx="1204560" cy="602280"/>
          </a:xfrm>
          <a:prstGeom prst="rect">
            <a:avLst/>
          </a:prstGeom>
          <a:ln w="0">
            <a:noFill/>
          </a:ln>
        </p:spPr>
      </p:pic>
      <p:sp>
        <p:nvSpPr>
          <p:cNvPr id="349" name="PlaceHolder 1"/>
          <p:cNvSpPr>
            <a:spLocks noGrp="1"/>
          </p:cNvSpPr>
          <p:nvPr>
            <p:ph type="body"/>
          </p:nvPr>
        </p:nvSpPr>
        <p:spPr>
          <a:xfrm>
            <a:off x="257400" y="894240"/>
            <a:ext cx="4113720" cy="523440"/>
          </a:xfrm>
          <a:prstGeom prst="rect">
            <a:avLst/>
          </a:prstGeom>
          <a:noFill/>
          <a:ln w="0">
            <a:noFill/>
          </a:ln>
        </p:spPr>
        <p:txBody>
          <a:bodyPr lIns="90000" tIns="45000" rIns="90000" bIns="45000" anchor="t">
            <a:noAutofit/>
          </a:bodyPr>
          <a:lstStyle/>
          <a:p>
            <a:pPr>
              <a:lnSpc>
                <a:spcPct val="90000"/>
              </a:lnSpc>
              <a:spcBef>
                <a:spcPts val="1001"/>
              </a:spcBef>
              <a:tabLst>
                <a:tab pos="0" algn="l"/>
              </a:tabLst>
            </a:pPr>
            <a:r>
              <a:rPr lang="es-ES" sz="3100" b="1" strike="noStrike" spc="-1">
                <a:solidFill>
                  <a:srgbClr val="000000"/>
                </a:solidFill>
                <a:latin typeface="Periodico Display Rg"/>
              </a:rPr>
              <a:t>Título slide</a:t>
            </a:r>
            <a:endParaRPr lang="es-ES" sz="3100" b="0" strike="noStrike" spc="-1">
              <a:solidFill>
                <a:srgbClr val="000000"/>
              </a:solidFill>
              <a:latin typeface="Calibri"/>
            </a:endParaRPr>
          </a:p>
        </p:txBody>
      </p:sp>
      <p:sp>
        <p:nvSpPr>
          <p:cNvPr id="350" name="PlaceHolder 2"/>
          <p:cNvSpPr>
            <a:spLocks noGrp="1"/>
          </p:cNvSpPr>
          <p:nvPr>
            <p:ph type="body"/>
          </p:nvPr>
        </p:nvSpPr>
        <p:spPr>
          <a:xfrm>
            <a:off x="257400" y="306000"/>
            <a:ext cx="4159080" cy="281880"/>
          </a:xfrm>
          <a:prstGeom prst="rect">
            <a:avLst/>
          </a:prstGeom>
          <a:noFill/>
          <a:ln w="0">
            <a:noFill/>
          </a:ln>
        </p:spPr>
        <p:txBody>
          <a:bodyPr lIns="90000" tIns="45000" rIns="90000" bIns="45000" anchor="ctr">
            <a:noAutofit/>
          </a:bodyPr>
          <a:lstStyle/>
          <a:p>
            <a:pPr>
              <a:lnSpc>
                <a:spcPct val="90000"/>
              </a:lnSpc>
              <a:spcBef>
                <a:spcPts val="1001"/>
              </a:spcBef>
              <a:tabLst>
                <a:tab pos="0" algn="l"/>
              </a:tabLst>
            </a:pPr>
            <a:r>
              <a:rPr lang="es-ES" sz="1200" b="1" strike="noStrike" spc="-1">
                <a:solidFill>
                  <a:srgbClr val="000000"/>
                </a:solidFill>
                <a:latin typeface="Visuelt Pro"/>
              </a:rPr>
              <a:t>00. Título capítulo</a:t>
            </a:r>
            <a:endParaRPr lang="es-ES" sz="1200" b="0" strike="noStrike" spc="-1">
              <a:solidFill>
                <a:srgbClr val="000000"/>
              </a:solidFill>
              <a:latin typeface="Calibri"/>
            </a:endParaRPr>
          </a:p>
        </p:txBody>
      </p:sp>
      <p:sp>
        <p:nvSpPr>
          <p:cNvPr id="351" name="PlaceHolder 3"/>
          <p:cNvSpPr>
            <a:spLocks noGrp="1"/>
          </p:cNvSpPr>
          <p:nvPr>
            <p:ph type="body"/>
          </p:nvPr>
        </p:nvSpPr>
        <p:spPr>
          <a:xfrm>
            <a:off x="285120" y="2011320"/>
            <a:ext cx="11556000" cy="3497760"/>
          </a:xfrm>
          <a:prstGeom prst="rect">
            <a:avLst/>
          </a:prstGeom>
          <a:noFill/>
          <a:ln w="0">
            <a:noFill/>
          </a:ln>
        </p:spPr>
        <p:txBody>
          <a:bodyPr lIns="90000" tIns="45000" rIns="90000" bIns="45000" anchor="t">
            <a:noAutofit/>
          </a:bodyPr>
          <a:lstStyle/>
          <a:p>
            <a:pPr algn="just">
              <a:lnSpc>
                <a:spcPct val="90000"/>
              </a:lnSpc>
              <a:spcBef>
                <a:spcPts val="99"/>
              </a:spcBef>
              <a:tabLst>
                <a:tab pos="0" algn="l"/>
              </a:tabLst>
            </a:pPr>
            <a:r>
              <a:rPr lang="es-ES" sz="1600" b="0" strike="noStrike" spc="-1">
                <a:solidFill>
                  <a:srgbClr val="000000"/>
                </a:solidFill>
                <a:latin typeface="Visuelt Pro"/>
              </a:rPr>
              <a:t>Texto pequeño lorem ipsum dolor sit amet, consectetuer adipiscing elit, sed diam nonummy nibh euismod tincidunt ut laoreet dolore magna aliquam erat volutpat. 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 vel illum</a:t>
            </a:r>
            <a:endParaRPr lang="es-ES" sz="1600" b="0" strike="noStrike" spc="-1">
              <a:solidFill>
                <a:srgbClr val="000000"/>
              </a:solidFill>
              <a:latin typeface="Calibri"/>
            </a:endParaRPr>
          </a:p>
          <a:p>
            <a:pPr algn="just">
              <a:lnSpc>
                <a:spcPct val="90000"/>
              </a:lnSpc>
              <a:spcBef>
                <a:spcPts val="99"/>
              </a:spcBef>
              <a:tabLst>
                <a:tab pos="0" algn="l"/>
              </a:tabLst>
            </a:pPr>
            <a:r>
              <a:t/>
            </a:r>
            <a:br/>
            <a:endParaRPr lang="es-ES" sz="1600" b="0" strike="noStrike" spc="-1">
              <a:solidFill>
                <a:srgbClr val="000000"/>
              </a:solidFill>
              <a:latin typeface="Calibri"/>
            </a:endParaRPr>
          </a:p>
          <a:p>
            <a:pPr algn="just">
              <a:lnSpc>
                <a:spcPct val="90000"/>
              </a:lnSpc>
              <a:spcBef>
                <a:spcPts val="99"/>
              </a:spcBef>
              <a:tabLst>
                <a:tab pos="0" algn="l"/>
              </a:tabLst>
            </a:pPr>
            <a:r>
              <a:rPr lang="es-ES" sz="1600" b="0" strike="noStrike" spc="-1">
                <a:solidFill>
                  <a:srgbClr val="000000"/>
                </a:solidFill>
                <a:latin typeface="Visuelt Pro"/>
              </a:rPr>
              <a:t>Ut wisi enim ad minim veniam, quis nostrud exerci tation ullamcorper suscipit lobortis nisl ut aliquip ex ea commodo consequat. Destacado autem vel eum iriure dolor in hendrerit in vulputate velit esse molestie consequat, vel illum dolore eu feugiat nulla facilisis at vero eros et accumsan et iusto odio dignissim qui blandit dolor sit amet, consectetuer adipiscing elit hendrerit in vulputate velit esse molestie consequat.</a:t>
            </a:r>
            <a:endParaRPr lang="es-ES" sz="1600" b="0" strike="noStrike" spc="-1">
              <a:solidFill>
                <a:srgbClr val="000000"/>
              </a:solidFill>
              <a:latin typeface="Calibri"/>
            </a:endParaRPr>
          </a:p>
        </p:txBody>
      </p:sp>
      <p:sp>
        <p:nvSpPr>
          <p:cNvPr id="35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p:nvPr>
        </p:nvSpPr>
        <p:spPr>
          <a:xfrm>
            <a:off x="446760" y="1263960"/>
            <a:ext cx="7570440" cy="563400"/>
          </a:xfrm>
          <a:prstGeom prst="rect">
            <a:avLst/>
          </a:prstGeom>
          <a:noFill/>
          <a:ln w="0">
            <a:noFill/>
          </a:ln>
        </p:spPr>
        <p:txBody>
          <a:bodyPr lIns="0" tIns="0" rIns="0" bIns="0" anchor="ctr">
            <a:noAutofit/>
          </a:bodyPr>
          <a:lstStyle/>
          <a:p>
            <a:r>
              <a:rPr lang="es-ES" sz="2800" b="0" strike="noStrike" spc="-1">
                <a:solidFill>
                  <a:srgbClr val="000000"/>
                </a:solidFill>
                <a:latin typeface="Calibri"/>
              </a:rPr>
              <a:t>Reconocimiento sonoro de instrumentos musicales</a:t>
            </a:r>
          </a:p>
        </p:txBody>
      </p:sp>
      <p:sp>
        <p:nvSpPr>
          <p:cNvPr id="396" name="Marcador de texto 9"/>
          <p:cNvSpPr txBox="1"/>
          <p:nvPr/>
        </p:nvSpPr>
        <p:spPr>
          <a:xfrm>
            <a:off x="328320" y="5055120"/>
            <a:ext cx="11414880" cy="947880"/>
          </a:xfrm>
          <a:prstGeom prst="rect">
            <a:avLst/>
          </a:prstGeom>
          <a:noFill/>
          <a:ln w="0">
            <a:noFill/>
          </a:ln>
        </p:spPr>
        <p:txBody>
          <a:bodyPr lIns="0" tIns="0" rIns="0" bIns="0" anchor="b">
            <a:noAutofit/>
          </a:bodyPr>
          <a:lstStyle/>
          <a:p>
            <a:pPr indent="-324000">
              <a:lnSpc>
                <a:spcPct val="100000"/>
              </a:lnSpc>
              <a:tabLst>
                <a:tab pos="0" algn="l"/>
              </a:tabLst>
            </a:pPr>
            <a:r>
              <a:rPr lang="es-ES" sz="3600" b="0" strike="noStrike" spc="-100">
                <a:solidFill>
                  <a:srgbClr val="000000"/>
                </a:solidFill>
                <a:latin typeface="Calibri"/>
              </a:rPr>
              <a:t>Por: William Steve Rodriguez Villamizar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CuadroTexto 437"/>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39" name="Marcador de texto 1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40" name="CuadroTexto 439"/>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41" name="Imagen 440"/>
          <p:cNvPicPr/>
          <p:nvPr/>
        </p:nvPicPr>
        <p:blipFill>
          <a:blip r:embed="rId3"/>
          <a:stretch/>
        </p:blipFill>
        <p:spPr>
          <a:xfrm>
            <a:off x="900000" y="2380680"/>
            <a:ext cx="3780000" cy="2659320"/>
          </a:xfrm>
          <a:prstGeom prst="rect">
            <a:avLst/>
          </a:prstGeom>
          <a:ln w="0">
            <a:noFill/>
          </a:ln>
        </p:spPr>
      </p:pic>
      <p:sp>
        <p:nvSpPr>
          <p:cNvPr id="442" name="CuadroTexto 441"/>
          <p:cNvSpPr txBox="1"/>
          <p:nvPr/>
        </p:nvSpPr>
        <p:spPr>
          <a:xfrm>
            <a:off x="5400000" y="2160000"/>
            <a:ext cx="5040000" cy="111420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p:txBody>
      </p:sp>
      <p:pic>
        <p:nvPicPr>
          <p:cNvPr id="443" name="Imagen 442"/>
          <p:cNvPicPr/>
          <p:nvPr/>
        </p:nvPicPr>
        <p:blipFill>
          <a:blip r:embed="rId4"/>
          <a:stretch/>
        </p:blipFill>
        <p:spPr>
          <a:xfrm>
            <a:off x="6402600" y="3420000"/>
            <a:ext cx="3677400" cy="1634400"/>
          </a:xfrm>
          <a:prstGeom prst="rect">
            <a:avLst/>
          </a:prstGeom>
          <a:ln w="0">
            <a:noFill/>
          </a:ln>
        </p:spPr>
      </p:pic>
      <p:sp>
        <p:nvSpPr>
          <p:cNvPr id="444" name="CuadroTexto 443"/>
          <p:cNvSpPr txBox="1"/>
          <p:nvPr/>
        </p:nvSpPr>
        <p:spPr>
          <a:xfrm>
            <a:off x="7560000" y="5053680"/>
            <a:ext cx="1067760" cy="346320"/>
          </a:xfrm>
          <a:prstGeom prst="rect">
            <a:avLst/>
          </a:prstGeom>
          <a:noFill/>
          <a:ln w="0">
            <a:noFill/>
          </a:ln>
        </p:spPr>
        <p:txBody>
          <a:bodyPr lIns="90000" tIns="45000" rIns="90000" bIns="45000" anchor="t">
            <a:noAutofit/>
          </a:bodyPr>
          <a:lstStyle/>
          <a:p>
            <a:r>
              <a:rPr lang="es-CO" sz="1800" b="0" strike="noStrike" spc="-1">
                <a:latin typeface="Arial"/>
              </a:rPr>
              <a:t>Amplitud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adroTexto 4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46" name="Marcador de texto 1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47" name="CuadroTexto 44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48" name="Imagen 447"/>
          <p:cNvPicPr/>
          <p:nvPr/>
        </p:nvPicPr>
        <p:blipFill>
          <a:blip r:embed="rId3"/>
          <a:stretch/>
        </p:blipFill>
        <p:spPr>
          <a:xfrm>
            <a:off x="900000" y="2380680"/>
            <a:ext cx="3780000" cy="2659320"/>
          </a:xfrm>
          <a:prstGeom prst="rect">
            <a:avLst/>
          </a:prstGeom>
          <a:ln w="0">
            <a:noFill/>
          </a:ln>
        </p:spPr>
      </p:pic>
      <p:sp>
        <p:nvSpPr>
          <p:cNvPr id="449" name="CuadroTexto 448"/>
          <p:cNvSpPr txBox="1"/>
          <p:nvPr/>
        </p:nvSpPr>
        <p:spPr>
          <a:xfrm>
            <a:off x="5400000" y="2160000"/>
            <a:ext cx="5040000" cy="137016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a:p>
            <a:pPr marL="216000" indent="-216000">
              <a:buClr>
                <a:srgbClr val="000000"/>
              </a:buClr>
              <a:buSzPct val="45000"/>
              <a:buFont typeface="Wingdings" charset="2"/>
              <a:buChar char=""/>
            </a:pPr>
            <a:r>
              <a:rPr lang="es-CO" sz="1800" b="0" strike="noStrike" spc="-1">
                <a:latin typeface="Arial"/>
              </a:rPr>
              <a:t>Croma</a:t>
            </a:r>
          </a:p>
        </p:txBody>
      </p:sp>
      <p:sp>
        <p:nvSpPr>
          <p:cNvPr id="450" name="CuadroTexto 449"/>
          <p:cNvSpPr txBox="1"/>
          <p:nvPr/>
        </p:nvSpPr>
        <p:spPr>
          <a:xfrm>
            <a:off x="6120000" y="3960000"/>
            <a:ext cx="3465000" cy="346320"/>
          </a:xfrm>
          <a:prstGeom prst="rect">
            <a:avLst/>
          </a:prstGeom>
          <a:noFill/>
          <a:ln w="0">
            <a:noFill/>
          </a:ln>
        </p:spPr>
        <p:txBody>
          <a:bodyPr lIns="90000" tIns="45000" rIns="90000" bIns="45000" anchor="t">
            <a:noAutofit/>
          </a:bodyPr>
          <a:lstStyle/>
          <a:p>
            <a:r>
              <a:rPr lang="es-CO" sz="1800" b="0" strike="noStrike" spc="-1">
                <a:latin typeface="Arial"/>
              </a:rPr>
              <a:t>Promedios de los cromagramas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adroTexto 45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52" name="Marcador de texto 18"/>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53" name="CuadroTexto 45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54" name="Imagen 453"/>
          <p:cNvPicPr/>
          <p:nvPr/>
        </p:nvPicPr>
        <p:blipFill>
          <a:blip r:embed="rId2"/>
          <a:stretch/>
        </p:blipFill>
        <p:spPr>
          <a:xfrm>
            <a:off x="900000" y="2380680"/>
            <a:ext cx="3780000" cy="2659320"/>
          </a:xfrm>
          <a:prstGeom prst="rect">
            <a:avLst/>
          </a:prstGeom>
          <a:ln w="0">
            <a:noFill/>
          </a:ln>
        </p:spPr>
      </p:pic>
      <p:sp>
        <p:nvSpPr>
          <p:cNvPr id="455" name="CuadroTexto 454"/>
          <p:cNvSpPr txBox="1"/>
          <p:nvPr/>
        </p:nvSpPr>
        <p:spPr>
          <a:xfrm>
            <a:off x="5400000" y="2160000"/>
            <a:ext cx="5040000" cy="162612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a:p>
            <a:pPr marL="216000" indent="-216000">
              <a:buClr>
                <a:srgbClr val="000000"/>
              </a:buClr>
              <a:buSzPct val="45000"/>
              <a:buFont typeface="Wingdings" charset="2"/>
              <a:buChar char=""/>
            </a:pPr>
            <a:r>
              <a:rPr lang="es-CO" sz="1800" b="0" strike="noStrike" spc="-1">
                <a:latin typeface="Arial"/>
              </a:rPr>
              <a:t>Croma</a:t>
            </a:r>
          </a:p>
          <a:p>
            <a:pPr marL="216000" indent="-216000">
              <a:buClr>
                <a:srgbClr val="000000"/>
              </a:buClr>
              <a:buSzPct val="45000"/>
              <a:buFont typeface="Wingdings" charset="2"/>
              <a:buChar char=""/>
            </a:pPr>
            <a:r>
              <a:rPr lang="es-CO" sz="1800" b="0" strike="noStrike" spc="-1">
                <a:latin typeface="Arial"/>
              </a:rPr>
              <a:t>Ancho de banda espectral</a:t>
            </a:r>
          </a:p>
        </p:txBody>
      </p:sp>
      <p:sp>
        <p:nvSpPr>
          <p:cNvPr id="456" name="CuadroTexto 455"/>
          <p:cNvSpPr txBox="1"/>
          <p:nvPr/>
        </p:nvSpPr>
        <p:spPr>
          <a:xfrm>
            <a:off x="6120000" y="3960000"/>
            <a:ext cx="4338360" cy="602280"/>
          </a:xfrm>
          <a:prstGeom prst="rect">
            <a:avLst/>
          </a:prstGeom>
          <a:noFill/>
          <a:ln w="0">
            <a:noFill/>
          </a:ln>
        </p:spPr>
        <p:txBody>
          <a:bodyPr lIns="90000" tIns="45000" rIns="90000" bIns="45000" anchor="t">
            <a:noAutofit/>
          </a:bodyPr>
          <a:lstStyle/>
          <a:p>
            <a:r>
              <a:rPr lang="es-CO" sz="1800" b="0" strike="noStrike" spc="-1">
                <a:latin typeface="Arial"/>
              </a:rPr>
              <a:t>Promedios de la longitud de frecuencias </a:t>
            </a:r>
          </a:p>
          <a:p>
            <a:r>
              <a:rPr lang="es-CO" sz="1800" b="0" strike="noStrike" spc="-1">
                <a:latin typeface="Arial"/>
              </a:rPr>
              <a:t>donde esta la mayor potencia de la señal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adroTexto 456"/>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58" name="Marcador de texto 19"/>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59" name="CuadroTexto 458"/>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60" name="Imagen 459"/>
          <p:cNvPicPr/>
          <p:nvPr/>
        </p:nvPicPr>
        <p:blipFill>
          <a:blip r:embed="rId3"/>
          <a:stretch/>
        </p:blipFill>
        <p:spPr>
          <a:xfrm>
            <a:off x="900000" y="2380680"/>
            <a:ext cx="3780000" cy="2659320"/>
          </a:xfrm>
          <a:prstGeom prst="rect">
            <a:avLst/>
          </a:prstGeom>
          <a:ln w="0">
            <a:noFill/>
          </a:ln>
        </p:spPr>
      </p:pic>
      <p:sp>
        <p:nvSpPr>
          <p:cNvPr id="461" name="CuadroTexto 460"/>
          <p:cNvSpPr txBox="1"/>
          <p:nvPr/>
        </p:nvSpPr>
        <p:spPr>
          <a:xfrm>
            <a:off x="5400000" y="2160000"/>
            <a:ext cx="5040000" cy="213804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a:p>
            <a:pPr marL="216000" indent="-216000">
              <a:buClr>
                <a:srgbClr val="000000"/>
              </a:buClr>
              <a:buSzPct val="45000"/>
              <a:buFont typeface="Wingdings" charset="2"/>
              <a:buChar char=""/>
            </a:pPr>
            <a:r>
              <a:rPr lang="es-CO" sz="1800" b="0" strike="noStrike" spc="-1">
                <a:latin typeface="Arial"/>
              </a:rPr>
              <a:t>RMS</a:t>
            </a:r>
          </a:p>
          <a:p>
            <a:pPr marL="216000" indent="-216000">
              <a:buClr>
                <a:srgbClr val="000000"/>
              </a:buClr>
              <a:buSzPct val="45000"/>
              <a:buFont typeface="Wingdings" charset="2"/>
              <a:buChar char=""/>
            </a:pPr>
            <a:r>
              <a:rPr lang="es-CO" sz="1800" b="0" strike="noStrike" spc="-1">
                <a:latin typeface="Arial"/>
              </a:rPr>
              <a:t>Croma</a:t>
            </a:r>
          </a:p>
          <a:p>
            <a:pPr marL="216000" indent="-216000">
              <a:buClr>
                <a:srgbClr val="000000"/>
              </a:buClr>
              <a:buSzPct val="45000"/>
              <a:buFont typeface="Wingdings" charset="2"/>
              <a:buChar char=""/>
            </a:pPr>
            <a:r>
              <a:rPr lang="es-CO" sz="1800" b="0" strike="noStrike" spc="-1">
                <a:latin typeface="Arial"/>
              </a:rPr>
              <a:t>Ancho de banda espectral</a:t>
            </a:r>
          </a:p>
          <a:p>
            <a:pPr marL="216000" indent="-216000">
              <a:buClr>
                <a:srgbClr val="000000"/>
              </a:buClr>
              <a:buSzPct val="45000"/>
              <a:buFont typeface="Wingdings" charset="2"/>
              <a:buChar char=""/>
            </a:pPr>
            <a:r>
              <a:rPr lang="es-CO" sz="1800" b="0" strike="noStrike" spc="-1">
                <a:latin typeface="Arial"/>
              </a:rPr>
              <a:t>MFCC — Coeficientes centrales de frecuencia Mel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adroTexto 461"/>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63" name="Marcador de texto 20"/>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64" name="CuadroTexto 463"/>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65" name="Imagen 464"/>
          <p:cNvPicPr/>
          <p:nvPr/>
        </p:nvPicPr>
        <p:blipFill>
          <a:blip r:embed="rId3"/>
          <a:stretch/>
        </p:blipFill>
        <p:spPr>
          <a:xfrm>
            <a:off x="900000" y="2380680"/>
            <a:ext cx="3012480" cy="2119320"/>
          </a:xfrm>
          <a:prstGeom prst="rect">
            <a:avLst/>
          </a:prstGeom>
          <a:ln w="0">
            <a:noFill/>
          </a:ln>
        </p:spPr>
      </p:pic>
      <p:graphicFrame>
        <p:nvGraphicFramePr>
          <p:cNvPr id="466" name="Tabla 465"/>
          <p:cNvGraphicFramePr/>
          <p:nvPr/>
        </p:nvGraphicFramePr>
        <p:xfrm>
          <a:off x="1184040" y="4713840"/>
          <a:ext cx="10223640" cy="1229400"/>
        </p:xfrm>
        <a:graphic>
          <a:graphicData uri="http://schemas.openxmlformats.org/drawingml/2006/table">
            <a:tbl>
              <a:tblPr/>
              <a:tblGrid>
                <a:gridCol w="1131840">
                  <a:extLst>
                    <a:ext uri="{9D8B030D-6E8A-4147-A177-3AD203B41FA5}">
                      <a16:colId xmlns:a16="http://schemas.microsoft.com/office/drawing/2014/main" val="20000"/>
                    </a:ext>
                  </a:extLst>
                </a:gridCol>
                <a:gridCol w="1071360">
                  <a:extLst>
                    <a:ext uri="{9D8B030D-6E8A-4147-A177-3AD203B41FA5}">
                      <a16:colId xmlns:a16="http://schemas.microsoft.com/office/drawing/2014/main" val="20001"/>
                    </a:ext>
                  </a:extLst>
                </a:gridCol>
                <a:gridCol w="2064960">
                  <a:extLst>
                    <a:ext uri="{9D8B030D-6E8A-4147-A177-3AD203B41FA5}">
                      <a16:colId xmlns:a16="http://schemas.microsoft.com/office/drawing/2014/main" val="20002"/>
                    </a:ext>
                  </a:extLst>
                </a:gridCol>
                <a:gridCol w="1150560">
                  <a:extLst>
                    <a:ext uri="{9D8B030D-6E8A-4147-A177-3AD203B41FA5}">
                      <a16:colId xmlns:a16="http://schemas.microsoft.com/office/drawing/2014/main" val="20003"/>
                    </a:ext>
                  </a:extLst>
                </a:gridCol>
                <a:gridCol w="1645560">
                  <a:extLst>
                    <a:ext uri="{9D8B030D-6E8A-4147-A177-3AD203B41FA5}">
                      <a16:colId xmlns:a16="http://schemas.microsoft.com/office/drawing/2014/main" val="20004"/>
                    </a:ext>
                  </a:extLst>
                </a:gridCol>
                <a:gridCol w="1382040">
                  <a:extLst>
                    <a:ext uri="{9D8B030D-6E8A-4147-A177-3AD203B41FA5}">
                      <a16:colId xmlns:a16="http://schemas.microsoft.com/office/drawing/2014/main" val="20005"/>
                    </a:ext>
                  </a:extLst>
                </a:gridCol>
                <a:gridCol w="1777320">
                  <a:extLst>
                    <a:ext uri="{9D8B030D-6E8A-4147-A177-3AD203B41FA5}">
                      <a16:colId xmlns:a16="http://schemas.microsoft.com/office/drawing/2014/main" val="20006"/>
                    </a:ext>
                  </a:extLst>
                </a:gridCol>
              </a:tblGrid>
              <a:tr h="863640">
                <a:tc>
                  <a:txBody>
                    <a:bodyPr/>
                    <a:lstStyle/>
                    <a:p>
                      <a:pPr algn="ctr">
                        <a:lnSpc>
                          <a:spcPct val="100000"/>
                        </a:lnSpc>
                      </a:pPr>
                      <a:r>
                        <a:rPr lang="es-CO" sz="1800" b="1" strike="noStrike" spc="-1">
                          <a:latin typeface="Arial"/>
                        </a:rPr>
                        <a:t>croma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rms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centroide espectral </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ancho banda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reducción espectral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cruces por cero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pPr>
                      <a:r>
                        <a:rPr lang="es-CO" sz="1800" b="1" strike="noStrike" spc="-1">
                          <a:latin typeface="Arial"/>
                        </a:rPr>
                        <a:t>MFCC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16000">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1 valor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pPr>
                      <a:r>
                        <a:rPr lang="es-CO" sz="1800" b="0" strike="noStrike" spc="-1">
                          <a:latin typeface="Arial"/>
                        </a:rPr>
                        <a:t>20 valores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bl>
          </a:graphicData>
        </a:graphic>
      </p:graphicFrame>
      <p:sp>
        <p:nvSpPr>
          <p:cNvPr id="467" name="CuadroTexto 466"/>
          <p:cNvSpPr txBox="1"/>
          <p:nvPr/>
        </p:nvSpPr>
        <p:spPr>
          <a:xfrm>
            <a:off x="5940000" y="3973680"/>
            <a:ext cx="1410480" cy="346320"/>
          </a:xfrm>
          <a:prstGeom prst="rect">
            <a:avLst/>
          </a:prstGeom>
          <a:noFill/>
          <a:ln w="0">
            <a:noFill/>
          </a:ln>
        </p:spPr>
        <p:txBody>
          <a:bodyPr lIns="90000" tIns="45000" rIns="90000" bIns="45000" anchor="t">
            <a:noAutofit/>
          </a:bodyPr>
          <a:lstStyle/>
          <a:p>
            <a:r>
              <a:rPr lang="es-CO" sz="1800" b="0" strike="noStrike" spc="-1">
                <a:latin typeface="Arial"/>
              </a:rPr>
              <a:t>En resumen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adroTexto 467"/>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69" name="Marcador de texto 13"/>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70" name="CuadroTexto 469"/>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Split a 2 segundos</a:t>
            </a:r>
          </a:p>
        </p:txBody>
      </p:sp>
      <p:pic>
        <p:nvPicPr>
          <p:cNvPr id="471" name="Imagen 470"/>
          <p:cNvPicPr/>
          <p:nvPr/>
        </p:nvPicPr>
        <p:blipFill>
          <a:blip r:embed="rId2"/>
          <a:stretch/>
        </p:blipFill>
        <p:spPr>
          <a:xfrm>
            <a:off x="720000" y="2160000"/>
            <a:ext cx="5220000" cy="3520800"/>
          </a:xfrm>
          <a:prstGeom prst="rect">
            <a:avLst/>
          </a:prstGeom>
          <a:ln w="0">
            <a:noFill/>
          </a:ln>
        </p:spPr>
      </p:pic>
      <p:sp>
        <p:nvSpPr>
          <p:cNvPr id="472" name="CuadroTexto 471"/>
          <p:cNvSpPr txBox="1"/>
          <p:nvPr/>
        </p:nvSpPr>
        <p:spPr>
          <a:xfrm>
            <a:off x="900000" y="5680800"/>
            <a:ext cx="4860000" cy="602280"/>
          </a:xfrm>
          <a:prstGeom prst="rect">
            <a:avLst/>
          </a:prstGeom>
          <a:noFill/>
          <a:ln w="0">
            <a:noFill/>
          </a:ln>
        </p:spPr>
        <p:txBody>
          <a:bodyPr lIns="90000" tIns="45000" rIns="90000" bIns="45000" anchor="t">
            <a:noAutofit/>
          </a:bodyPr>
          <a:lstStyle/>
          <a:p>
            <a:r>
              <a:rPr lang="es-CO" sz="1800" b="0" strike="noStrike" spc="-1">
                <a:latin typeface="Arial"/>
              </a:rPr>
              <a:t>Con split de 2 segundos, el tamaño de cada dato es un vector de 88.200 posiciones.</a:t>
            </a:r>
          </a:p>
        </p:txBody>
      </p:sp>
      <p:pic>
        <p:nvPicPr>
          <p:cNvPr id="473" name="Imagen 472"/>
          <p:cNvPicPr/>
          <p:nvPr/>
        </p:nvPicPr>
        <p:blipFill>
          <a:blip r:embed="rId3"/>
          <a:stretch/>
        </p:blipFill>
        <p:spPr>
          <a:xfrm>
            <a:off x="6120000" y="1378080"/>
            <a:ext cx="5851800" cy="4388760"/>
          </a:xfrm>
          <a:prstGeom prst="rect">
            <a:avLst/>
          </a:prstGeom>
          <a:ln w="0">
            <a:noFill/>
          </a:ln>
        </p:spPr>
      </p:pic>
      <p:sp>
        <p:nvSpPr>
          <p:cNvPr id="474" name="CuadroTexto 473"/>
          <p:cNvSpPr txBox="1"/>
          <p:nvPr/>
        </p:nvSpPr>
        <p:spPr>
          <a:xfrm>
            <a:off x="6840000" y="5760000"/>
            <a:ext cx="4680000" cy="858240"/>
          </a:xfrm>
          <a:prstGeom prst="rect">
            <a:avLst/>
          </a:prstGeom>
          <a:noFill/>
          <a:ln w="0">
            <a:noFill/>
          </a:ln>
        </p:spPr>
        <p:txBody>
          <a:bodyPr lIns="90000" tIns="45000" rIns="90000" bIns="45000" anchor="t">
            <a:noAutofit/>
          </a:bodyPr>
          <a:lstStyle/>
          <a:p>
            <a:r>
              <a:rPr lang="es-CO" sz="1800" b="0" strike="noStrike" spc="-1">
                <a:latin typeface="Arial"/>
              </a:rPr>
              <a:t>Antes: train: 330, test 10</a:t>
            </a:r>
          </a:p>
          <a:p>
            <a:r>
              <a:rPr lang="es-CO" sz="1800" b="0" strike="noStrike" spc="-1">
                <a:latin typeface="Arial"/>
              </a:rPr>
              <a:t>Después (split 2 segundos</a:t>
            </a:r>
          </a:p>
          <a:p>
            <a:r>
              <a:rPr lang="es-CO" sz="1800" b="0" strike="noStrike" spc="-1">
                <a:latin typeface="Arial"/>
              </a:rPr>
              <a:t>): train:121.700, test: 1.488</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adroTexto 47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76" name="Marcador de texto 3"/>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77" name="CuadroTexto 476"/>
          <p:cNvSpPr txBox="1"/>
          <p:nvPr/>
        </p:nvSpPr>
        <p:spPr>
          <a:xfrm>
            <a:off x="900000" y="1929600"/>
            <a:ext cx="2233440" cy="346320"/>
          </a:xfrm>
          <a:prstGeom prst="rect">
            <a:avLst/>
          </a:prstGeom>
          <a:noFill/>
          <a:ln w="0">
            <a:noFill/>
          </a:ln>
        </p:spPr>
        <p:txBody>
          <a:bodyPr lIns="90000" tIns="45000" rIns="90000" bIns="45000" anchor="t">
            <a:noAutofit/>
          </a:bodyPr>
          <a:lstStyle/>
          <a:p>
            <a:r>
              <a:rPr lang="es-CO" sz="1800" b="0" strike="noStrike" spc="-1">
                <a:latin typeface="Arial"/>
              </a:rPr>
              <a:t>Datos luego del split</a:t>
            </a:r>
          </a:p>
        </p:txBody>
      </p:sp>
      <p:pic>
        <p:nvPicPr>
          <p:cNvPr id="478" name="Imagen 477"/>
          <p:cNvPicPr/>
          <p:nvPr/>
        </p:nvPicPr>
        <p:blipFill>
          <a:blip r:embed="rId2"/>
          <a:stretch/>
        </p:blipFill>
        <p:spPr>
          <a:xfrm>
            <a:off x="720000" y="2520000"/>
            <a:ext cx="11191680" cy="360000"/>
          </a:xfrm>
          <a:prstGeom prst="rect">
            <a:avLst/>
          </a:prstGeom>
          <a:ln w="0">
            <a:noFill/>
          </a:ln>
        </p:spPr>
      </p:pic>
      <p:pic>
        <p:nvPicPr>
          <p:cNvPr id="479" name="Imagen 478"/>
          <p:cNvPicPr/>
          <p:nvPr/>
        </p:nvPicPr>
        <p:blipFill>
          <a:blip r:embed="rId3"/>
          <a:stretch/>
        </p:blipFill>
        <p:spPr>
          <a:xfrm>
            <a:off x="720000" y="3391200"/>
            <a:ext cx="7981560" cy="568800"/>
          </a:xfrm>
          <a:prstGeom prst="rect">
            <a:avLst/>
          </a:prstGeom>
          <a:ln w="0">
            <a:noFill/>
          </a:ln>
        </p:spPr>
      </p:pic>
      <p:sp>
        <p:nvSpPr>
          <p:cNvPr id="480" name="CuadroTexto 479"/>
          <p:cNvSpPr txBox="1"/>
          <p:nvPr/>
        </p:nvSpPr>
        <p:spPr>
          <a:xfrm>
            <a:off x="900000" y="3240000"/>
            <a:ext cx="5580000" cy="602280"/>
          </a:xfrm>
          <a:prstGeom prst="rect">
            <a:avLst/>
          </a:prstGeom>
          <a:noFill/>
          <a:ln w="0">
            <a:noFill/>
          </a:ln>
        </p:spPr>
        <p:txBody>
          <a:bodyPr lIns="90000" tIns="45000" rIns="90000" bIns="45000" anchor="t">
            <a:noAutofit/>
          </a:bodyPr>
          <a:lstStyle/>
          <a:p>
            <a:r>
              <a:rPr lang="es-CO" sz="1800" b="0" strike="noStrike" spc="-1">
                <a:latin typeface="Arial"/>
              </a:rPr>
              <a:t>Datos luego de la extracción de características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adroTexto 48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82" name="Marcador de texto 4"/>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83" name="CuadroTexto 48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PCA</a:t>
            </a:r>
          </a:p>
        </p:txBody>
      </p:sp>
      <p:pic>
        <p:nvPicPr>
          <p:cNvPr id="484" name="Imagen 483"/>
          <p:cNvPicPr/>
          <p:nvPr/>
        </p:nvPicPr>
        <p:blipFill>
          <a:blip r:embed="rId3"/>
          <a:srcRect l="13659" t="13687" r="10750" b="22205"/>
          <a:stretch/>
        </p:blipFill>
        <p:spPr>
          <a:xfrm>
            <a:off x="3060000" y="1396440"/>
            <a:ext cx="5760000" cy="4884840"/>
          </a:xfrm>
          <a:prstGeom prst="rect">
            <a:avLst/>
          </a:prstGeom>
          <a:ln w="0">
            <a:noFill/>
          </a:ln>
        </p:spPr>
      </p:pic>
      <p:sp>
        <p:nvSpPr>
          <p:cNvPr id="485" name="CuadroTexto 484"/>
          <p:cNvSpPr txBox="1"/>
          <p:nvPr/>
        </p:nvSpPr>
        <p:spPr>
          <a:xfrm>
            <a:off x="1800000" y="3793680"/>
            <a:ext cx="1260000" cy="346320"/>
          </a:xfrm>
          <a:prstGeom prst="rect">
            <a:avLst/>
          </a:prstGeom>
          <a:noFill/>
          <a:ln w="0">
            <a:noFill/>
          </a:ln>
        </p:spPr>
        <p:txBody>
          <a:bodyPr lIns="90000" tIns="45000" rIns="90000" bIns="45000" anchor="t">
            <a:noAutofit/>
          </a:bodyPr>
          <a:lstStyle/>
          <a:p>
            <a:r>
              <a:rPr lang="es-CO" sz="1800" b="0" strike="noStrike" spc="-1">
                <a:latin typeface="Arial"/>
              </a:rPr>
              <a:t>Varianza</a:t>
            </a:r>
          </a:p>
        </p:txBody>
      </p:sp>
      <p:sp>
        <p:nvSpPr>
          <p:cNvPr id="486" name="CuadroTexto 485"/>
          <p:cNvSpPr txBox="1"/>
          <p:nvPr/>
        </p:nvSpPr>
        <p:spPr>
          <a:xfrm>
            <a:off x="4320000" y="5940000"/>
            <a:ext cx="3600000" cy="602280"/>
          </a:xfrm>
          <a:prstGeom prst="rect">
            <a:avLst/>
          </a:prstGeom>
          <a:noFill/>
          <a:ln w="0">
            <a:noFill/>
          </a:ln>
        </p:spPr>
        <p:txBody>
          <a:bodyPr lIns="90000" tIns="45000" rIns="90000" bIns="45000" anchor="t">
            <a:noAutofit/>
          </a:bodyPr>
          <a:lstStyle/>
          <a:p>
            <a:r>
              <a:rPr lang="es-CO" sz="1800" b="0" strike="noStrike" spc="-1">
                <a:latin typeface="Arial"/>
              </a:rPr>
              <a:t>Cantidad de componentes finales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uadroTexto 486"/>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88" name="Marcador de texto 2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89" name="CuadroTexto 488"/>
          <p:cNvSpPr txBox="1"/>
          <p:nvPr/>
        </p:nvSpPr>
        <p:spPr>
          <a:xfrm>
            <a:off x="900000" y="1929600"/>
            <a:ext cx="2233440" cy="346320"/>
          </a:xfrm>
          <a:prstGeom prst="rect">
            <a:avLst/>
          </a:prstGeom>
          <a:noFill/>
          <a:ln w="0">
            <a:noFill/>
          </a:ln>
        </p:spPr>
        <p:txBody>
          <a:bodyPr lIns="90000" tIns="45000" rIns="90000" bIns="45000" anchor="t">
            <a:noAutofit/>
          </a:bodyPr>
          <a:lstStyle/>
          <a:p>
            <a:r>
              <a:rPr lang="es-CO" sz="1800" b="0" strike="noStrike" spc="-1">
                <a:latin typeface="Arial"/>
              </a:rPr>
              <a:t>Datos luego del split</a:t>
            </a:r>
          </a:p>
        </p:txBody>
      </p:sp>
      <p:pic>
        <p:nvPicPr>
          <p:cNvPr id="490" name="Imagen 489"/>
          <p:cNvPicPr/>
          <p:nvPr/>
        </p:nvPicPr>
        <p:blipFill>
          <a:blip r:embed="rId2"/>
          <a:stretch/>
        </p:blipFill>
        <p:spPr>
          <a:xfrm>
            <a:off x="720000" y="2520000"/>
            <a:ext cx="11191680" cy="360000"/>
          </a:xfrm>
          <a:prstGeom prst="rect">
            <a:avLst/>
          </a:prstGeom>
          <a:ln w="0">
            <a:noFill/>
          </a:ln>
        </p:spPr>
      </p:pic>
      <p:pic>
        <p:nvPicPr>
          <p:cNvPr id="491" name="Imagen 490"/>
          <p:cNvPicPr/>
          <p:nvPr/>
        </p:nvPicPr>
        <p:blipFill>
          <a:blip r:embed="rId3"/>
          <a:stretch/>
        </p:blipFill>
        <p:spPr>
          <a:xfrm>
            <a:off x="720000" y="3391200"/>
            <a:ext cx="7981560" cy="568800"/>
          </a:xfrm>
          <a:prstGeom prst="rect">
            <a:avLst/>
          </a:prstGeom>
          <a:ln w="0">
            <a:noFill/>
          </a:ln>
        </p:spPr>
      </p:pic>
      <p:sp>
        <p:nvSpPr>
          <p:cNvPr id="492" name="CuadroTexto 491"/>
          <p:cNvSpPr txBox="1"/>
          <p:nvPr/>
        </p:nvSpPr>
        <p:spPr>
          <a:xfrm>
            <a:off x="900000" y="3240000"/>
            <a:ext cx="5580000" cy="602280"/>
          </a:xfrm>
          <a:prstGeom prst="rect">
            <a:avLst/>
          </a:prstGeom>
          <a:noFill/>
          <a:ln w="0">
            <a:noFill/>
          </a:ln>
        </p:spPr>
        <p:txBody>
          <a:bodyPr lIns="90000" tIns="45000" rIns="90000" bIns="45000" anchor="t">
            <a:noAutofit/>
          </a:bodyPr>
          <a:lstStyle/>
          <a:p>
            <a:r>
              <a:rPr lang="es-CO" sz="1800" b="0" strike="noStrike" spc="-1">
                <a:latin typeface="Arial"/>
              </a:rPr>
              <a:t>Datos luego de la extracción de características</a:t>
            </a:r>
          </a:p>
        </p:txBody>
      </p:sp>
      <p:pic>
        <p:nvPicPr>
          <p:cNvPr id="493" name="Imagen 492"/>
          <p:cNvPicPr/>
          <p:nvPr/>
        </p:nvPicPr>
        <p:blipFill>
          <a:blip r:embed="rId4"/>
          <a:stretch/>
        </p:blipFill>
        <p:spPr>
          <a:xfrm>
            <a:off x="720000" y="4680000"/>
            <a:ext cx="3960000" cy="412560"/>
          </a:xfrm>
          <a:prstGeom prst="rect">
            <a:avLst/>
          </a:prstGeom>
          <a:ln w="0">
            <a:noFill/>
          </a:ln>
        </p:spPr>
      </p:pic>
      <p:sp>
        <p:nvSpPr>
          <p:cNvPr id="494" name="CuadroTexto 493"/>
          <p:cNvSpPr txBox="1"/>
          <p:nvPr/>
        </p:nvSpPr>
        <p:spPr>
          <a:xfrm>
            <a:off x="900000" y="4333680"/>
            <a:ext cx="3960000" cy="346320"/>
          </a:xfrm>
          <a:prstGeom prst="rect">
            <a:avLst/>
          </a:prstGeom>
          <a:noFill/>
          <a:ln w="0">
            <a:noFill/>
          </a:ln>
        </p:spPr>
        <p:txBody>
          <a:bodyPr lIns="90000" tIns="45000" rIns="90000" bIns="45000" anchor="t">
            <a:noAutofit/>
          </a:bodyPr>
          <a:lstStyle/>
          <a:p>
            <a:r>
              <a:rPr lang="es-CO" sz="1800" b="0" strike="noStrike" spc="-1">
                <a:latin typeface="Arial"/>
              </a:rPr>
              <a:t>Datos luego del PCA (93%)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adroTexto 49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96" name="Marcador de texto 2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97" name="CuadroTexto 49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Modelado RNA simple</a:t>
            </a:r>
          </a:p>
        </p:txBody>
      </p:sp>
      <p:pic>
        <p:nvPicPr>
          <p:cNvPr id="498" name="Imagen 497"/>
          <p:cNvPicPr/>
          <p:nvPr/>
        </p:nvPicPr>
        <p:blipFill>
          <a:blip r:embed="rId2"/>
          <a:stretch/>
        </p:blipFill>
        <p:spPr>
          <a:xfrm>
            <a:off x="1440000" y="2340000"/>
            <a:ext cx="3213720" cy="3272400"/>
          </a:xfrm>
          <a:prstGeom prst="rect">
            <a:avLst/>
          </a:prstGeom>
          <a:ln w="0">
            <a:noFill/>
          </a:ln>
        </p:spPr>
      </p:pic>
      <p:pic>
        <p:nvPicPr>
          <p:cNvPr id="499" name="Imagen 498"/>
          <p:cNvPicPr/>
          <p:nvPr/>
        </p:nvPicPr>
        <p:blipFill>
          <a:blip r:embed="rId3"/>
          <a:stretch/>
        </p:blipFill>
        <p:spPr>
          <a:xfrm>
            <a:off x="6480000" y="3240000"/>
            <a:ext cx="3984840" cy="921600"/>
          </a:xfrm>
          <a:prstGeom prst="rect">
            <a:avLst/>
          </a:prstGeom>
          <a:ln w="0">
            <a:noFill/>
          </a:ln>
        </p:spPr>
      </p:pic>
      <p:sp>
        <p:nvSpPr>
          <p:cNvPr id="500" name="CuadroTexto 499"/>
          <p:cNvSpPr txBox="1"/>
          <p:nvPr/>
        </p:nvSpPr>
        <p:spPr>
          <a:xfrm>
            <a:off x="540000" y="3420000"/>
            <a:ext cx="1080000" cy="602280"/>
          </a:xfrm>
          <a:prstGeom prst="rect">
            <a:avLst/>
          </a:prstGeom>
          <a:noFill/>
          <a:ln w="0">
            <a:noFill/>
          </a:ln>
        </p:spPr>
        <p:txBody>
          <a:bodyPr lIns="90000" tIns="45000" rIns="90000" bIns="45000" anchor="t">
            <a:noAutofit/>
          </a:bodyPr>
          <a:lstStyle/>
          <a:p>
            <a:r>
              <a:rPr lang="es-CO" sz="1800" b="0" strike="noStrike" spc="-1">
                <a:latin typeface="Arial"/>
              </a:rPr>
              <a:t>Int=15</a:t>
            </a:r>
          </a:p>
        </p:txBody>
      </p:sp>
      <p:sp>
        <p:nvSpPr>
          <p:cNvPr id="501" name="CuadroTexto 500"/>
          <p:cNvSpPr txBox="1"/>
          <p:nvPr/>
        </p:nvSpPr>
        <p:spPr>
          <a:xfrm>
            <a:off x="540000" y="3420360"/>
            <a:ext cx="1080000" cy="602280"/>
          </a:xfrm>
          <a:prstGeom prst="rect">
            <a:avLst/>
          </a:prstGeom>
          <a:noFill/>
          <a:ln w="0">
            <a:noFill/>
          </a:ln>
        </p:spPr>
        <p:txBody>
          <a:bodyPr lIns="90000" tIns="45000" rIns="90000" bIns="45000" anchor="t">
            <a:noAutofit/>
          </a:bodyPr>
          <a:lstStyle/>
          <a:p>
            <a:r>
              <a:rPr lang="es-CO" sz="1800" b="0" strike="noStrike" spc="-1">
                <a:latin typeface="Arial"/>
              </a:rPr>
              <a:t>Int=15</a:t>
            </a:r>
          </a:p>
        </p:txBody>
      </p:sp>
      <p:sp>
        <p:nvSpPr>
          <p:cNvPr id="502" name="CuadroTexto 501"/>
          <p:cNvSpPr txBox="1"/>
          <p:nvPr/>
        </p:nvSpPr>
        <p:spPr>
          <a:xfrm>
            <a:off x="4500000" y="3537720"/>
            <a:ext cx="1080000" cy="602280"/>
          </a:xfrm>
          <a:prstGeom prst="rect">
            <a:avLst/>
          </a:prstGeom>
          <a:noFill/>
          <a:ln w="0">
            <a:noFill/>
          </a:ln>
        </p:spPr>
        <p:txBody>
          <a:bodyPr lIns="90000" tIns="45000" rIns="90000" bIns="45000" anchor="t">
            <a:noAutofit/>
          </a:bodyPr>
          <a:lstStyle/>
          <a:p>
            <a:r>
              <a:rPr lang="es-CO" sz="1800" b="0" strike="noStrike" spc="-1">
                <a:latin typeface="Arial"/>
              </a:rPr>
              <a:t>Out=11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26473" y="387927"/>
            <a:ext cx="9712036" cy="6463308"/>
          </a:xfrm>
          <a:prstGeom prst="rect">
            <a:avLst/>
          </a:prstGeom>
          <a:noFill/>
        </p:spPr>
        <p:txBody>
          <a:bodyPr wrap="square" rtlCol="0">
            <a:spAutoFit/>
          </a:bodyPr>
          <a:lstStyle/>
          <a:p>
            <a:r>
              <a:rPr lang="es-ES" dirty="0" err="1" smtClean="0"/>
              <a:t>Presentacion</a:t>
            </a:r>
            <a:r>
              <a:rPr lang="es-ES" dirty="0" smtClean="0"/>
              <a:t>, agradecimientos y </a:t>
            </a:r>
            <a:r>
              <a:rPr lang="es-ES" dirty="0" err="1" smtClean="0"/>
              <a:t>preambulos</a:t>
            </a:r>
            <a:endParaRPr lang="es-ES" dirty="0" smtClean="0"/>
          </a:p>
          <a:p>
            <a:endParaRPr lang="es-ES" dirty="0"/>
          </a:p>
          <a:p>
            <a:r>
              <a:rPr lang="es-ES" dirty="0" smtClean="0"/>
              <a:t>Objetivos</a:t>
            </a:r>
          </a:p>
          <a:p>
            <a:r>
              <a:rPr lang="es-ES" dirty="0" smtClean="0"/>
              <a:t>Datos kaggle</a:t>
            </a:r>
          </a:p>
          <a:p>
            <a:endParaRPr lang="es-ES" dirty="0" smtClean="0"/>
          </a:p>
          <a:p>
            <a:r>
              <a:rPr lang="es-ES" dirty="0" err="1" smtClean="0"/>
              <a:t>Metodologia</a:t>
            </a:r>
            <a:r>
              <a:rPr lang="es-ES" dirty="0" smtClean="0"/>
              <a:t> a aplicar</a:t>
            </a:r>
            <a:endParaRPr lang="es-ES" dirty="0"/>
          </a:p>
          <a:p>
            <a:endParaRPr lang="es-ES" dirty="0" smtClean="0"/>
          </a:p>
          <a:p>
            <a:r>
              <a:rPr lang="es-ES" dirty="0" smtClean="0"/>
              <a:t>Procesado de datos (Split, data augmentation, </a:t>
            </a:r>
            <a:r>
              <a:rPr lang="es-ES" dirty="0" err="1" smtClean="0"/>
              <a:t>features</a:t>
            </a:r>
            <a:r>
              <a:rPr lang="es-ES" dirty="0" smtClean="0"/>
              <a:t>, PCA)</a:t>
            </a:r>
          </a:p>
          <a:p>
            <a:r>
              <a:rPr lang="es-ES" dirty="0" smtClean="0"/>
              <a:t>Selección de los modelos a entrenar y presentación de los mismos</a:t>
            </a:r>
          </a:p>
          <a:p>
            <a:r>
              <a:rPr lang="es-ES" dirty="0" smtClean="0"/>
              <a:t>Tabla resultados de los distintos entrenamientos (ACC vs time)</a:t>
            </a:r>
          </a:p>
          <a:p>
            <a:r>
              <a:rPr lang="es-ES" dirty="0" smtClean="0"/>
              <a:t>Selección del modelo y aplicado de hiperparametros del modelo</a:t>
            </a:r>
          </a:p>
          <a:p>
            <a:endParaRPr lang="es-ES" dirty="0" smtClean="0"/>
          </a:p>
          <a:p>
            <a:r>
              <a:rPr lang="es-ES" dirty="0" smtClean="0"/>
              <a:t>API y dockerhub</a:t>
            </a:r>
          </a:p>
          <a:p>
            <a:endParaRPr lang="es-ES" dirty="0" smtClean="0"/>
          </a:p>
          <a:p>
            <a:r>
              <a:rPr lang="es-ES" dirty="0" smtClean="0"/>
              <a:t>Video </a:t>
            </a:r>
            <a:r>
              <a:rPr lang="es-ES" dirty="0" err="1" smtClean="0"/>
              <a:t>youtube</a:t>
            </a:r>
            <a:r>
              <a:rPr lang="es-ES" dirty="0" smtClean="0"/>
              <a:t> o presentación en directo</a:t>
            </a:r>
            <a:endParaRPr lang="es-ES" dirty="0"/>
          </a:p>
          <a:p>
            <a:endParaRPr lang="es-ES" dirty="0" smtClean="0"/>
          </a:p>
          <a:p>
            <a:r>
              <a:rPr lang="es-ES" dirty="0" smtClean="0"/>
              <a:t>Mejoras y trabajos futuros</a:t>
            </a:r>
          </a:p>
          <a:p>
            <a:endParaRPr lang="es-ES" dirty="0" smtClean="0"/>
          </a:p>
          <a:p>
            <a:r>
              <a:rPr lang="es-ES" dirty="0" smtClean="0"/>
              <a:t>NOTA: he aplicado los conocimientos del master</a:t>
            </a:r>
          </a:p>
          <a:p>
            <a:endParaRPr lang="es-ES" dirty="0"/>
          </a:p>
          <a:p>
            <a:r>
              <a:rPr lang="es-ES" dirty="0" smtClean="0"/>
              <a:t>Agradecer al jurado</a:t>
            </a:r>
          </a:p>
          <a:p>
            <a:endParaRPr lang="es-ES" dirty="0" smtClean="0"/>
          </a:p>
          <a:p>
            <a:endParaRPr lang="es-CO" dirty="0"/>
          </a:p>
        </p:txBody>
      </p:sp>
    </p:spTree>
    <p:extLst>
      <p:ext uri="{BB962C8B-B14F-4D97-AF65-F5344CB8AC3E}">
        <p14:creationId xmlns:p14="http://schemas.microsoft.com/office/powerpoint/2010/main" val="94818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adroTexto 502"/>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04" name="Marcador de texto 23"/>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05" name="CuadroTexto 504"/>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Modelado RNA Experimental</a:t>
            </a:r>
          </a:p>
        </p:txBody>
      </p:sp>
      <p:pic>
        <p:nvPicPr>
          <p:cNvPr id="506" name="Imagen 505"/>
          <p:cNvPicPr/>
          <p:nvPr/>
        </p:nvPicPr>
        <p:blipFill>
          <a:blip r:embed="rId3"/>
          <a:stretch/>
        </p:blipFill>
        <p:spPr>
          <a:xfrm>
            <a:off x="365040" y="2243520"/>
            <a:ext cx="5394960" cy="3336480"/>
          </a:xfrm>
          <a:prstGeom prst="rect">
            <a:avLst/>
          </a:prstGeom>
          <a:ln w="0">
            <a:noFill/>
          </a:ln>
        </p:spPr>
      </p:pic>
      <p:pic>
        <p:nvPicPr>
          <p:cNvPr id="507" name="Imagen 506"/>
          <p:cNvPicPr/>
          <p:nvPr/>
        </p:nvPicPr>
        <p:blipFill>
          <a:blip r:embed="rId4"/>
          <a:stretch/>
        </p:blipFill>
        <p:spPr>
          <a:xfrm>
            <a:off x="6660000" y="3241080"/>
            <a:ext cx="3992400" cy="898920"/>
          </a:xfrm>
          <a:prstGeom prst="rect">
            <a:avLst/>
          </a:prstGeom>
          <a:ln w="0">
            <a:noFill/>
          </a:ln>
        </p:spPr>
      </p:pic>
      <p:sp>
        <p:nvSpPr>
          <p:cNvPr id="508" name="CuadroTexto 507"/>
          <p:cNvSpPr txBox="1"/>
          <p:nvPr/>
        </p:nvSpPr>
        <p:spPr>
          <a:xfrm>
            <a:off x="5400000" y="3240000"/>
            <a:ext cx="1080000" cy="602280"/>
          </a:xfrm>
          <a:prstGeom prst="rect">
            <a:avLst/>
          </a:prstGeom>
          <a:noFill/>
          <a:ln w="0">
            <a:noFill/>
          </a:ln>
        </p:spPr>
        <p:txBody>
          <a:bodyPr lIns="90000" tIns="45000" rIns="90000" bIns="45000" anchor="t">
            <a:noAutofit/>
          </a:bodyPr>
          <a:lstStyle/>
          <a:p>
            <a:r>
              <a:rPr lang="es-CO" sz="1800" b="0" strike="noStrike" spc="-1">
                <a:latin typeface="Arial"/>
              </a:rPr>
              <a:t>Out=11</a:t>
            </a:r>
          </a:p>
        </p:txBody>
      </p:sp>
      <p:sp>
        <p:nvSpPr>
          <p:cNvPr id="509" name="CuadroTexto 508"/>
          <p:cNvSpPr txBox="1"/>
          <p:nvPr/>
        </p:nvSpPr>
        <p:spPr>
          <a:xfrm>
            <a:off x="360000" y="2340000"/>
            <a:ext cx="1080000" cy="602280"/>
          </a:xfrm>
          <a:prstGeom prst="rect">
            <a:avLst/>
          </a:prstGeom>
          <a:noFill/>
          <a:ln w="0">
            <a:noFill/>
          </a:ln>
        </p:spPr>
        <p:txBody>
          <a:bodyPr lIns="90000" tIns="45000" rIns="90000" bIns="45000" anchor="t">
            <a:noAutofit/>
          </a:bodyPr>
          <a:lstStyle/>
          <a:p>
            <a:r>
              <a:rPr lang="es-CO" sz="1800" b="0" strike="noStrike" spc="-1">
                <a:latin typeface="Arial"/>
              </a:rPr>
              <a:t>Int=15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CuadroTexto 50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11" name="Marcador de texto 5"/>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12" name="CuadroTexto 511"/>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RandomForestClassifier</a:t>
            </a:r>
          </a:p>
        </p:txBody>
      </p:sp>
      <p:pic>
        <p:nvPicPr>
          <p:cNvPr id="513" name="Imagen 512"/>
          <p:cNvPicPr/>
          <p:nvPr/>
        </p:nvPicPr>
        <p:blipFill>
          <a:blip r:embed="rId2"/>
          <a:stretch/>
        </p:blipFill>
        <p:spPr>
          <a:xfrm>
            <a:off x="7560000" y="3202920"/>
            <a:ext cx="3969720" cy="937080"/>
          </a:xfrm>
          <a:prstGeom prst="rect">
            <a:avLst/>
          </a:prstGeom>
          <a:ln w="0">
            <a:noFill/>
          </a:ln>
        </p:spPr>
      </p:pic>
      <p:pic>
        <p:nvPicPr>
          <p:cNvPr id="514" name="Imagen 513"/>
          <p:cNvPicPr/>
          <p:nvPr/>
        </p:nvPicPr>
        <p:blipFill>
          <a:blip r:embed="rId3"/>
          <a:stretch/>
        </p:blipFill>
        <p:spPr>
          <a:xfrm>
            <a:off x="438480" y="2520000"/>
            <a:ext cx="6941520" cy="3420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adroTexto 51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16" name="Marcador de texto 24"/>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17" name="CuadroTexto 51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LogisticRegression</a:t>
            </a:r>
          </a:p>
        </p:txBody>
      </p:sp>
      <p:pic>
        <p:nvPicPr>
          <p:cNvPr id="518" name="Imagen 517"/>
          <p:cNvPicPr/>
          <p:nvPr/>
        </p:nvPicPr>
        <p:blipFill>
          <a:blip r:embed="rId2"/>
          <a:stretch/>
        </p:blipFill>
        <p:spPr>
          <a:xfrm>
            <a:off x="1620000" y="2340000"/>
            <a:ext cx="3603960" cy="4198320"/>
          </a:xfrm>
          <a:prstGeom prst="rect">
            <a:avLst/>
          </a:prstGeom>
          <a:ln w="0">
            <a:noFill/>
          </a:ln>
        </p:spPr>
      </p:pic>
      <p:pic>
        <p:nvPicPr>
          <p:cNvPr id="519" name="Imagen 518"/>
          <p:cNvPicPr/>
          <p:nvPr/>
        </p:nvPicPr>
        <p:blipFill>
          <a:blip r:embed="rId3"/>
          <a:stretch/>
        </p:blipFill>
        <p:spPr>
          <a:xfrm>
            <a:off x="6120000" y="3398400"/>
            <a:ext cx="3962160" cy="921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adroTexto 51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21" name="Marcador de texto 25"/>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22" name="CuadroTexto 521"/>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DecisionTreeClassifier</a:t>
            </a:r>
          </a:p>
        </p:txBody>
      </p:sp>
      <p:pic>
        <p:nvPicPr>
          <p:cNvPr id="523" name="Imagen 522"/>
          <p:cNvPicPr/>
          <p:nvPr/>
        </p:nvPicPr>
        <p:blipFill>
          <a:blip r:embed="rId2"/>
          <a:stretch/>
        </p:blipFill>
        <p:spPr>
          <a:xfrm>
            <a:off x="900000" y="3240000"/>
            <a:ext cx="5191560" cy="1434240"/>
          </a:xfrm>
          <a:prstGeom prst="rect">
            <a:avLst/>
          </a:prstGeom>
          <a:ln w="0">
            <a:noFill/>
          </a:ln>
        </p:spPr>
      </p:pic>
      <p:pic>
        <p:nvPicPr>
          <p:cNvPr id="524" name="Imagen 523"/>
          <p:cNvPicPr/>
          <p:nvPr/>
        </p:nvPicPr>
        <p:blipFill>
          <a:blip r:embed="rId3"/>
          <a:stretch/>
        </p:blipFill>
        <p:spPr>
          <a:xfrm>
            <a:off x="6480000" y="3240000"/>
            <a:ext cx="3969720" cy="944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adroTexto 52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26" name="Marcador de texto 2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27" name="CuadroTexto 52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DummyClassifier</a:t>
            </a:r>
          </a:p>
        </p:txBody>
      </p:sp>
      <p:pic>
        <p:nvPicPr>
          <p:cNvPr id="528" name="Imagen 527"/>
          <p:cNvPicPr/>
          <p:nvPr/>
        </p:nvPicPr>
        <p:blipFill>
          <a:blip r:embed="rId2"/>
          <a:stretch/>
        </p:blipFill>
        <p:spPr>
          <a:xfrm>
            <a:off x="6650280" y="3240000"/>
            <a:ext cx="3969720" cy="944640"/>
          </a:xfrm>
          <a:prstGeom prst="rect">
            <a:avLst/>
          </a:prstGeom>
          <a:ln w="0">
            <a:noFill/>
          </a:ln>
        </p:spPr>
      </p:pic>
      <p:pic>
        <p:nvPicPr>
          <p:cNvPr id="529" name="Imagen 528"/>
          <p:cNvPicPr/>
          <p:nvPr/>
        </p:nvPicPr>
        <p:blipFill>
          <a:blip r:embed="rId3"/>
          <a:srcRect t="15191"/>
          <a:stretch/>
        </p:blipFill>
        <p:spPr>
          <a:xfrm>
            <a:off x="527760" y="2520000"/>
            <a:ext cx="4872240" cy="337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adroTexto 529"/>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31" name="Marcador de texto 2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32" name="CuadroTexto 531"/>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KneighborsClassifier</a:t>
            </a:r>
          </a:p>
        </p:txBody>
      </p:sp>
      <p:pic>
        <p:nvPicPr>
          <p:cNvPr id="533" name="Imagen 532"/>
          <p:cNvPicPr/>
          <p:nvPr/>
        </p:nvPicPr>
        <p:blipFill>
          <a:blip r:embed="rId2"/>
          <a:stretch/>
        </p:blipFill>
        <p:spPr>
          <a:xfrm>
            <a:off x="6665400" y="3060000"/>
            <a:ext cx="3954600" cy="921600"/>
          </a:xfrm>
          <a:prstGeom prst="rect">
            <a:avLst/>
          </a:prstGeom>
          <a:ln w="0">
            <a:noFill/>
          </a:ln>
        </p:spPr>
      </p:pic>
      <p:pic>
        <p:nvPicPr>
          <p:cNvPr id="534" name="Imagen 533"/>
          <p:cNvPicPr/>
          <p:nvPr/>
        </p:nvPicPr>
        <p:blipFill>
          <a:blip r:embed="rId3"/>
          <a:stretch/>
        </p:blipFill>
        <p:spPr>
          <a:xfrm>
            <a:off x="1260000" y="2340000"/>
            <a:ext cx="3780000" cy="3463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adroTexto 53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36" name="Marcador de texto 28"/>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37" name="CuadroTexto 53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Modelado GaussianNB</a:t>
            </a:r>
          </a:p>
        </p:txBody>
      </p:sp>
      <p:pic>
        <p:nvPicPr>
          <p:cNvPr id="538" name="Imagen 537"/>
          <p:cNvPicPr/>
          <p:nvPr/>
        </p:nvPicPr>
        <p:blipFill>
          <a:blip r:embed="rId2"/>
          <a:stretch/>
        </p:blipFill>
        <p:spPr>
          <a:xfrm>
            <a:off x="6642720" y="3225960"/>
            <a:ext cx="3977280" cy="914040"/>
          </a:xfrm>
          <a:prstGeom prst="rect">
            <a:avLst/>
          </a:prstGeom>
          <a:ln w="0">
            <a:noFill/>
          </a:ln>
        </p:spPr>
      </p:pic>
      <p:sp>
        <p:nvSpPr>
          <p:cNvPr id="539" name="CuadroTexto 538"/>
          <p:cNvSpPr txBox="1"/>
          <p:nvPr/>
        </p:nvSpPr>
        <p:spPr>
          <a:xfrm>
            <a:off x="720000" y="2160000"/>
            <a:ext cx="7740000" cy="602280"/>
          </a:xfrm>
          <a:prstGeom prst="rect">
            <a:avLst/>
          </a:prstGeom>
          <a:noFill/>
          <a:ln w="0">
            <a:noFill/>
          </a:ln>
        </p:spPr>
        <p:txBody>
          <a:bodyPr lIns="90000" tIns="45000" rIns="90000" bIns="45000" anchor="t">
            <a:noAutofit/>
          </a:bodyPr>
          <a:lstStyle/>
          <a:p>
            <a:r>
              <a:rPr lang="es-CO" sz="1800" b="0" strike="noStrike" spc="-1">
                <a:latin typeface="Arial"/>
              </a:rPr>
              <a:t>Aplicando el teorema de Bayes (probabilística) con una fuerte (Naive) independencia de las características</a:t>
            </a:r>
          </a:p>
        </p:txBody>
      </p:sp>
      <p:pic>
        <p:nvPicPr>
          <p:cNvPr id="540" name="Imagen 539"/>
          <p:cNvPicPr/>
          <p:nvPr/>
        </p:nvPicPr>
        <p:blipFill>
          <a:blip r:embed="rId3"/>
          <a:stretch/>
        </p:blipFill>
        <p:spPr>
          <a:xfrm>
            <a:off x="1440000" y="3013920"/>
            <a:ext cx="3482280" cy="2926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adroTexto 540"/>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42" name="Marcador de texto 29"/>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43" name="CuadroTexto 542"/>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s-CO" sz="2500" b="0" strike="noStrike" spc="-1">
                <a:latin typeface="Arial"/>
              </a:rPr>
              <a:t>Resumen modelado</a:t>
            </a:r>
          </a:p>
        </p:txBody>
      </p:sp>
      <p:graphicFrame>
        <p:nvGraphicFramePr>
          <p:cNvPr id="544" name="Tabla 543"/>
          <p:cNvGraphicFramePr/>
          <p:nvPr/>
        </p:nvGraphicFramePr>
        <p:xfrm>
          <a:off x="1048680" y="2043720"/>
          <a:ext cx="10320480" cy="4303440"/>
        </p:xfrm>
        <a:graphic>
          <a:graphicData uri="http://schemas.openxmlformats.org/drawingml/2006/table">
            <a:tbl>
              <a:tblPr/>
              <a:tblGrid>
                <a:gridCol w="1116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708640">
                  <a:extLst>
                    <a:ext uri="{9D8B030D-6E8A-4147-A177-3AD203B41FA5}">
                      <a16:colId xmlns:a16="http://schemas.microsoft.com/office/drawing/2014/main" val="20002"/>
                    </a:ext>
                  </a:extLst>
                </a:gridCol>
                <a:gridCol w="1100880">
                  <a:extLst>
                    <a:ext uri="{9D8B030D-6E8A-4147-A177-3AD203B41FA5}">
                      <a16:colId xmlns:a16="http://schemas.microsoft.com/office/drawing/2014/main" val="20003"/>
                    </a:ext>
                  </a:extLst>
                </a:gridCol>
                <a:gridCol w="1296360">
                  <a:extLst>
                    <a:ext uri="{9D8B030D-6E8A-4147-A177-3AD203B41FA5}">
                      <a16:colId xmlns:a16="http://schemas.microsoft.com/office/drawing/2014/main" val="20004"/>
                    </a:ext>
                  </a:extLst>
                </a:gridCol>
                <a:gridCol w="1068480">
                  <a:extLst>
                    <a:ext uri="{9D8B030D-6E8A-4147-A177-3AD203B41FA5}">
                      <a16:colId xmlns:a16="http://schemas.microsoft.com/office/drawing/2014/main" val="20005"/>
                    </a:ext>
                  </a:extLst>
                </a:gridCol>
                <a:gridCol w="1887120">
                  <a:extLst>
                    <a:ext uri="{9D8B030D-6E8A-4147-A177-3AD203B41FA5}">
                      <a16:colId xmlns:a16="http://schemas.microsoft.com/office/drawing/2014/main" val="20006"/>
                    </a:ext>
                  </a:extLst>
                </a:gridCol>
              </a:tblGrid>
              <a:tr h="497160">
                <a:tc gridSpan="2">
                  <a:txBody>
                    <a:bodyPr/>
                    <a:lstStyle/>
                    <a:p>
                      <a:pPr algn="ctr"/>
                      <a:r>
                        <a:rPr lang="es-CO" sz="1800" b="1" strike="noStrike" spc="-1">
                          <a:latin typeface="Arial"/>
                        </a:rPr>
                        <a:t>Modelos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Algoritmo</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train</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valid</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test</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CO" sz="1800" b="1" strike="noStrike" spc="-1">
                          <a:latin typeface="Arial"/>
                        </a:rPr>
                        <a:t>tiempo all test (seg)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10760">
                <a:tc rowSpan="8">
                  <a:txBody>
                    <a:bodyPr/>
                    <a:lstStyle/>
                    <a:p>
                      <a:pPr algn="ctr"/>
                      <a:r>
                        <a:rPr lang="es-CO" sz="1800" b="0" strike="noStrike" spc="-1">
                          <a:latin typeface="Arial"/>
                        </a:rPr>
                        <a:t>Machine learning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6">
                  <a:txBody>
                    <a:bodyPr/>
                    <a:lstStyle/>
                    <a:p>
                      <a:pPr algn="ctr"/>
                      <a:r>
                        <a:rPr lang="es-CO" sz="1800" b="0" strike="noStrike" spc="-1">
                          <a:latin typeface="Arial"/>
                        </a:rPr>
                        <a:t>Clásicos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RandomForestClassifier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99,81%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95,72%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94,90%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solidFill>
                            <a:srgbClr val="000000"/>
                          </a:solidFill>
                          <a:highlight>
                            <a:srgbClr val="FFFF00"/>
                          </a:highlight>
                          <a:latin typeface="Arial"/>
                        </a:rPr>
                        <a:t>0,79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057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LogisticRegression</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92,18%</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92,36%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1,86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453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DecisionTreeClassifier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100,00%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92,54%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91,45%</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1,15</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4255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DummyClassifier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85,54%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85,63%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81,54%</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3,1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43560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KNeighborsClassifier</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96,00%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highlight>
                            <a:srgbClr val="FFFF00"/>
                          </a:highlight>
                          <a:latin typeface="Arial"/>
                        </a:rPr>
                        <a:t>2,3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9564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GaussianNB</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90,81%</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89,00%</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1,82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61380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2">
                  <a:txBody>
                    <a:bodyPr/>
                    <a:lstStyle/>
                    <a:p>
                      <a:pPr algn="ctr"/>
                      <a:r>
                        <a:rPr lang="es-CO" sz="1800" b="0" strike="noStrike" spc="-1">
                          <a:latin typeface="Arial"/>
                        </a:rPr>
                        <a:t>Deep Learning</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Basico 122.000 parametros</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90,36%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90,27%</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90,09%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s-CO" sz="1800" b="0" strike="noStrike" spc="-1">
                          <a:latin typeface="Arial"/>
                        </a:rPr>
                        <a:t>0,06</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04720">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xBody>
                    <a:bodyPr/>
                    <a:lstStyle/>
                    <a:p>
                      <a:endParaRPr lang="es-CO"/>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Experimental</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78,63%</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78,72%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80,09%</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s-CO" sz="1800" b="0" strike="noStrike" spc="-1">
                          <a:latin typeface="Arial"/>
                        </a:rPr>
                        <a:t>0,32</a:t>
                      </a: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adroTexto 5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546" name="Marcador de texto 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47" name="CuadroTexto 54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Elección modelo usar</a:t>
            </a:r>
          </a:p>
        </p:txBody>
      </p:sp>
      <p:sp>
        <p:nvSpPr>
          <p:cNvPr id="548" name="CuadroTexto 547"/>
          <p:cNvSpPr txBox="1"/>
          <p:nvPr/>
        </p:nvSpPr>
        <p:spPr>
          <a:xfrm>
            <a:off x="720000" y="2340000"/>
            <a:ext cx="10260000" cy="2932920"/>
          </a:xfrm>
          <a:prstGeom prst="rect">
            <a:avLst/>
          </a:prstGeom>
          <a:noFill/>
          <a:ln w="0">
            <a:noFill/>
          </a:ln>
        </p:spPr>
        <p:txBody>
          <a:bodyPr lIns="90000" tIns="45000" rIns="90000" bIns="45000" anchor="t">
            <a:noAutofit/>
          </a:bodyPr>
          <a:lstStyle/>
          <a:p>
            <a:pPr algn="just"/>
            <a:r>
              <a:rPr lang="es-CO" sz="2800" b="1" strike="noStrike" spc="-1">
                <a:latin typeface="Calibri"/>
                <a:ea typeface="Calibri"/>
              </a:rPr>
              <a:t>se elije el randomForest</a:t>
            </a:r>
            <a:r>
              <a:rPr lang="es-CO" sz="2800" b="0" strike="noStrike" spc="-1">
                <a:latin typeface="Calibri"/>
                <a:ea typeface="Calibri"/>
              </a:rPr>
              <a:t>, </a:t>
            </a:r>
            <a:r>
              <a:rPr lang="es-CO" sz="2800" b="1" strike="noStrike" spc="-1">
                <a:latin typeface="Calibri"/>
                <a:ea typeface="Calibri"/>
              </a:rPr>
              <a:t>principalmente por sus porcentajes superiores al 95%</a:t>
            </a:r>
            <a:r>
              <a:rPr lang="es-CO" sz="2800" b="0" strike="noStrike" spc="-1">
                <a:latin typeface="Calibri"/>
                <a:ea typeface="Calibri"/>
              </a:rPr>
              <a:t> en validación y casi el 95% en el testeo, si bien el KNeighborsClassifier tiene mejores métricas, su tiempo de predicción es muy alto lo que lo hace ineficiente para un entorno de producción. No se elije la red neuronal básica, pues si bien otorga buenas métricas y gran velocidad de respuesta, no son tan altas las métricas como lo es con RandomForest, pero si el tema tiempo de respuesta es un factor clave se podría optar por usar la red neuronal básica).</a:t>
            </a:r>
            <a:endParaRPr lang="es-CO"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adroTexto 54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dirty="0" smtClean="0">
                <a:latin typeface="Arial"/>
              </a:rPr>
              <a:t>Despliegue en producción</a:t>
            </a:r>
            <a:endParaRPr lang="es-CO" sz="4000" b="0" strike="noStrike" spc="-1" dirty="0">
              <a:latin typeface="Arial"/>
            </a:endParaRPr>
          </a:p>
        </p:txBody>
      </p:sp>
      <p:sp>
        <p:nvSpPr>
          <p:cNvPr id="546" name="Marcador de texto 6"/>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3" name="Imagen 2"/>
          <p:cNvPicPr>
            <a:picLocks noChangeAspect="1"/>
          </p:cNvPicPr>
          <p:nvPr/>
        </p:nvPicPr>
        <p:blipFill>
          <a:blip r:embed="rId2"/>
          <a:stretch>
            <a:fillRect/>
          </a:stretch>
        </p:blipFill>
        <p:spPr>
          <a:xfrm>
            <a:off x="647513" y="1965074"/>
            <a:ext cx="3248927" cy="1844926"/>
          </a:xfrm>
          <a:prstGeom prst="rect">
            <a:avLst/>
          </a:prstGeom>
        </p:spPr>
      </p:pic>
      <p:pic>
        <p:nvPicPr>
          <p:cNvPr id="4" name="Imagen 3"/>
          <p:cNvPicPr>
            <a:picLocks noChangeAspect="1"/>
          </p:cNvPicPr>
          <p:nvPr/>
        </p:nvPicPr>
        <p:blipFill>
          <a:blip r:embed="rId3"/>
          <a:stretch>
            <a:fillRect/>
          </a:stretch>
        </p:blipFill>
        <p:spPr>
          <a:xfrm>
            <a:off x="4902472" y="1756226"/>
            <a:ext cx="6222120" cy="2265690"/>
          </a:xfrm>
          <a:prstGeom prst="rect">
            <a:avLst/>
          </a:prstGeom>
        </p:spPr>
      </p:pic>
      <p:sp>
        <p:nvSpPr>
          <p:cNvPr id="5" name="CuadroTexto 4"/>
          <p:cNvSpPr txBox="1"/>
          <p:nvPr/>
        </p:nvSpPr>
        <p:spPr>
          <a:xfrm>
            <a:off x="4902472" y="3835869"/>
            <a:ext cx="5697382" cy="369332"/>
          </a:xfrm>
          <a:prstGeom prst="rect">
            <a:avLst/>
          </a:prstGeom>
          <a:noFill/>
        </p:spPr>
        <p:txBody>
          <a:bodyPr wrap="square" rtlCol="0">
            <a:spAutoFit/>
          </a:bodyPr>
          <a:lstStyle/>
          <a:p>
            <a:r>
              <a:rPr lang="es-CO" dirty="0" smtClean="0"/>
              <a:t>https://hub.docker.com/r/wisrovi/tfm_2022</a:t>
            </a:r>
            <a:endParaRPr lang="es-CO" dirty="0"/>
          </a:p>
        </p:txBody>
      </p:sp>
      <p:pic>
        <p:nvPicPr>
          <p:cNvPr id="7" name="Imagen 6"/>
          <p:cNvPicPr>
            <a:picLocks noChangeAspect="1"/>
          </p:cNvPicPr>
          <p:nvPr/>
        </p:nvPicPr>
        <p:blipFill>
          <a:blip r:embed="rId4"/>
          <a:stretch>
            <a:fillRect/>
          </a:stretch>
        </p:blipFill>
        <p:spPr>
          <a:xfrm>
            <a:off x="647513" y="4919230"/>
            <a:ext cx="4286250" cy="1314450"/>
          </a:xfrm>
          <a:prstGeom prst="rect">
            <a:avLst/>
          </a:prstGeom>
        </p:spPr>
      </p:pic>
      <p:pic>
        <p:nvPicPr>
          <p:cNvPr id="8" name="Imagen 7"/>
          <p:cNvPicPr>
            <a:picLocks noChangeAspect="1"/>
          </p:cNvPicPr>
          <p:nvPr/>
        </p:nvPicPr>
        <p:blipFill>
          <a:blip r:embed="rId5"/>
          <a:stretch>
            <a:fillRect/>
          </a:stretch>
        </p:blipFill>
        <p:spPr>
          <a:xfrm>
            <a:off x="6175921" y="4656465"/>
            <a:ext cx="4505325" cy="1419225"/>
          </a:xfrm>
          <a:prstGeom prst="rect">
            <a:avLst/>
          </a:prstGeom>
        </p:spPr>
      </p:pic>
      <p:sp>
        <p:nvSpPr>
          <p:cNvPr id="9" name="Flecha derecha 8"/>
          <p:cNvSpPr/>
          <p:nvPr/>
        </p:nvSpPr>
        <p:spPr>
          <a:xfrm>
            <a:off x="5097642" y="4919230"/>
            <a:ext cx="914400" cy="657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6"/>
          <a:stretch>
            <a:fillRect/>
          </a:stretch>
        </p:blipFill>
        <p:spPr>
          <a:xfrm>
            <a:off x="10219591" y="5366077"/>
            <a:ext cx="905001" cy="485843"/>
          </a:xfrm>
          <a:prstGeom prst="rect">
            <a:avLst/>
          </a:prstGeom>
        </p:spPr>
      </p:pic>
    </p:spTree>
    <p:extLst>
      <p:ext uri="{BB962C8B-B14F-4D97-AF65-F5344CB8AC3E}">
        <p14:creationId xmlns:p14="http://schemas.microsoft.com/office/powerpoint/2010/main" val="282297880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p:nvPr>
        </p:nvSpPr>
        <p:spPr>
          <a:xfrm>
            <a:off x="257400" y="30600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398" name="CuadroTexto 397"/>
          <p:cNvSpPr txBox="1"/>
          <p:nvPr/>
        </p:nvSpPr>
        <p:spPr>
          <a:xfrm>
            <a:off x="540000" y="720000"/>
            <a:ext cx="9360000" cy="657360"/>
          </a:xfrm>
          <a:prstGeom prst="rect">
            <a:avLst/>
          </a:prstGeom>
          <a:noFill/>
          <a:ln w="0">
            <a:noFill/>
          </a:ln>
        </p:spPr>
        <p:txBody>
          <a:bodyPr lIns="90000" tIns="45000" rIns="90000" bIns="45000" anchor="t">
            <a:noAutofit/>
          </a:bodyPr>
          <a:lstStyle/>
          <a:p>
            <a:r>
              <a:rPr lang="es-CO" sz="4000" b="0" strike="noStrike" spc="-1">
                <a:latin typeface="Arial"/>
              </a:rPr>
              <a:t>Objetivos</a:t>
            </a:r>
          </a:p>
        </p:txBody>
      </p:sp>
      <p:sp>
        <p:nvSpPr>
          <p:cNvPr id="399" name="CuadroTexto 398"/>
          <p:cNvSpPr txBox="1"/>
          <p:nvPr/>
        </p:nvSpPr>
        <p:spPr>
          <a:xfrm>
            <a:off x="360000" y="1620000"/>
            <a:ext cx="9000000" cy="327204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Seleccionar un dataset adecuado para el problema.</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Entrenar un modelo de IA para clasificacion de instrumentos en un audio.</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Aplicar una serie de transformaciones sobre los audios para adecuarlos para el modelo de IA.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CuadroTexto 548"/>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Conclusiones</a:t>
            </a:r>
          </a:p>
        </p:txBody>
      </p:sp>
      <p:sp>
        <p:nvSpPr>
          <p:cNvPr id="550" name="Marcador de texto 7"/>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51" name="CuadroTexto 550"/>
          <p:cNvSpPr txBox="1"/>
          <p:nvPr/>
        </p:nvSpPr>
        <p:spPr>
          <a:xfrm>
            <a:off x="360000" y="1621440"/>
            <a:ext cx="11520000" cy="291852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Las redes neuronales no siempre son la mejor opción para todos los problemas.</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Limpiar y preparar los datos es sumamente importante</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El PCA ayuda considerablemente a mejorar el aprendizaje del modelo</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Los algoritmos clásicos dieron mejor resultado de lo esperado.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Marcador de texto 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553" name="CuadroTexto 552"/>
          <p:cNvSpPr txBox="1"/>
          <p:nvPr/>
        </p:nvSpPr>
        <p:spPr>
          <a:xfrm>
            <a:off x="5040000" y="3060000"/>
            <a:ext cx="9360000" cy="657360"/>
          </a:xfrm>
          <a:prstGeom prst="rect">
            <a:avLst/>
          </a:prstGeom>
          <a:noFill/>
          <a:ln w="0">
            <a:noFill/>
          </a:ln>
        </p:spPr>
        <p:txBody>
          <a:bodyPr lIns="90000" tIns="45000" rIns="90000" bIns="45000" anchor="t">
            <a:noAutofit/>
          </a:bodyPr>
          <a:lstStyle/>
          <a:p>
            <a:r>
              <a:rPr lang="es-CO" sz="4000" b="0" u="sng" strike="noStrike" spc="-1">
                <a:uFillTx/>
                <a:latin typeface="Arial"/>
              </a:rPr>
              <a:t>Gracias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adroTexto 399"/>
          <p:cNvSpPr txBox="1"/>
          <p:nvPr/>
        </p:nvSpPr>
        <p:spPr>
          <a:xfrm>
            <a:off x="540000" y="720000"/>
            <a:ext cx="9360000" cy="657360"/>
          </a:xfrm>
          <a:prstGeom prst="rect">
            <a:avLst/>
          </a:prstGeom>
          <a:noFill/>
          <a:ln w="0">
            <a:noFill/>
          </a:ln>
        </p:spPr>
        <p:txBody>
          <a:bodyPr lIns="90000" tIns="45000" rIns="90000" bIns="45000" anchor="t">
            <a:noAutofit/>
          </a:bodyPr>
          <a:lstStyle/>
          <a:p>
            <a:r>
              <a:rPr lang="es-CO" sz="4000" b="0" strike="noStrike" spc="-1">
                <a:latin typeface="Arial"/>
              </a:rPr>
              <a:t>Estado del arte</a:t>
            </a:r>
          </a:p>
        </p:txBody>
      </p:sp>
      <p:sp>
        <p:nvSpPr>
          <p:cNvPr id="401" name="CuadroTexto 400"/>
          <p:cNvSpPr txBox="1"/>
          <p:nvPr/>
        </p:nvSpPr>
        <p:spPr>
          <a:xfrm>
            <a:off x="360000" y="1620000"/>
            <a:ext cx="11520000" cy="362556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Aurora Salgado,  Reconocimiento automático de instrumentos mediante aprendizaje máquina, 2019</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Towardsdatascience, Extracción de características</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Silvia Jiménez Gómez, Generación y evaluación de secuencias melódicas mediante inteligencia artificial, 2018</a:t>
            </a:r>
          </a:p>
          <a:p>
            <a:pPr marL="216000" indent="-216000" algn="just">
              <a:buClr>
                <a:srgbClr val="000000"/>
              </a:buClr>
              <a:buSzPct val="45000"/>
              <a:buFont typeface="Wingdings" charset="2"/>
              <a:buChar char=""/>
            </a:pPr>
            <a:endParaRPr lang="es-CO" sz="2500" b="0" strike="noStrike" spc="-1">
              <a:latin typeface="Arial"/>
            </a:endParaRPr>
          </a:p>
          <a:p>
            <a:pPr marL="216000" indent="-216000" algn="just">
              <a:buClr>
                <a:srgbClr val="000000"/>
              </a:buClr>
              <a:buSzPct val="45000"/>
              <a:buFont typeface="Wingdings" charset="2"/>
              <a:buChar char=""/>
            </a:pPr>
            <a:r>
              <a:rPr lang="es-CO" sz="2500" b="0" strike="noStrike" spc="-1">
                <a:latin typeface="Arial"/>
              </a:rPr>
              <a:t>Manuel Enrique Aldana Sánchez y Juan Sebastian Perdomo Méndez, Reconocimiento de partituras musicales por medio de visión artificial, 2013</a:t>
            </a:r>
          </a:p>
        </p:txBody>
      </p:sp>
      <p:sp>
        <p:nvSpPr>
          <p:cNvPr id="402" name="Marcador de texto 10"/>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adroTexto 402"/>
          <p:cNvSpPr txBox="1"/>
          <p:nvPr/>
        </p:nvSpPr>
        <p:spPr>
          <a:xfrm>
            <a:off x="540000" y="720360"/>
            <a:ext cx="9360000" cy="657360"/>
          </a:xfrm>
          <a:prstGeom prst="rect">
            <a:avLst/>
          </a:prstGeom>
          <a:noFill/>
          <a:ln w="0">
            <a:noFill/>
          </a:ln>
        </p:spPr>
        <p:txBody>
          <a:bodyPr lIns="90000" tIns="45000" rIns="90000" bIns="45000" anchor="t">
            <a:noAutofit/>
          </a:bodyPr>
          <a:lstStyle/>
          <a:p>
            <a:r>
              <a:rPr lang="es-CO" sz="4000" b="0" strike="noStrike" spc="-1">
                <a:latin typeface="Arial"/>
              </a:rPr>
              <a:t>Dataset</a:t>
            </a:r>
          </a:p>
        </p:txBody>
      </p:sp>
      <p:sp>
        <p:nvSpPr>
          <p:cNvPr id="404" name="CuadroTexto 403"/>
          <p:cNvSpPr txBox="1"/>
          <p:nvPr/>
        </p:nvSpPr>
        <p:spPr>
          <a:xfrm>
            <a:off x="360000" y="1620360"/>
            <a:ext cx="11520000" cy="79740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John Thickstun, Zaid Harchaoui y Sham Kakade tienen su dataset de musinet en kaggle</a:t>
            </a:r>
          </a:p>
        </p:txBody>
      </p:sp>
      <p:sp>
        <p:nvSpPr>
          <p:cNvPr id="405" name="Marcador de texto 11"/>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406" name="Imagen 405"/>
          <p:cNvPicPr/>
          <p:nvPr/>
        </p:nvPicPr>
        <p:blipFill>
          <a:blip r:embed="rId3"/>
          <a:stretch/>
        </p:blipFill>
        <p:spPr>
          <a:xfrm>
            <a:off x="1061280" y="2700000"/>
            <a:ext cx="1098720" cy="1098720"/>
          </a:xfrm>
          <a:prstGeom prst="rect">
            <a:avLst/>
          </a:prstGeom>
          <a:ln w="0">
            <a:noFill/>
          </a:ln>
        </p:spPr>
      </p:pic>
      <p:sp>
        <p:nvSpPr>
          <p:cNvPr id="407" name="CuadroTexto 406"/>
          <p:cNvSpPr txBox="1"/>
          <p:nvPr/>
        </p:nvSpPr>
        <p:spPr>
          <a:xfrm>
            <a:off x="900000" y="3812400"/>
            <a:ext cx="1980000" cy="346320"/>
          </a:xfrm>
          <a:prstGeom prst="rect">
            <a:avLst/>
          </a:prstGeom>
          <a:noFill/>
          <a:ln w="0">
            <a:noFill/>
          </a:ln>
        </p:spPr>
        <p:txBody>
          <a:bodyPr lIns="90000" tIns="45000" rIns="90000" bIns="45000" anchor="t">
            <a:noAutofit/>
          </a:bodyPr>
          <a:lstStyle/>
          <a:p>
            <a:r>
              <a:rPr lang="es-CO" sz="1800" b="0" strike="noStrike" spc="-1">
                <a:latin typeface="Arial"/>
              </a:rPr>
              <a:t>330 Archivos</a:t>
            </a:r>
          </a:p>
        </p:txBody>
      </p:sp>
      <p:pic>
        <p:nvPicPr>
          <p:cNvPr id="408" name="Imagen 407"/>
          <p:cNvPicPr/>
          <p:nvPr/>
        </p:nvPicPr>
        <p:blipFill>
          <a:blip r:embed="rId4"/>
          <a:srcRect b="10834"/>
          <a:stretch/>
        </p:blipFill>
        <p:spPr>
          <a:xfrm>
            <a:off x="2775600" y="4320000"/>
            <a:ext cx="1364400" cy="894960"/>
          </a:xfrm>
          <a:prstGeom prst="rect">
            <a:avLst/>
          </a:prstGeom>
          <a:ln w="0">
            <a:noFill/>
          </a:ln>
        </p:spPr>
      </p:pic>
      <p:pic>
        <p:nvPicPr>
          <p:cNvPr id="409" name="Imagen 408"/>
          <p:cNvPicPr/>
          <p:nvPr/>
        </p:nvPicPr>
        <p:blipFill>
          <a:blip r:embed="rId5"/>
          <a:stretch/>
        </p:blipFill>
        <p:spPr>
          <a:xfrm flipH="1">
            <a:off x="4984200" y="2637720"/>
            <a:ext cx="1135800" cy="1102680"/>
          </a:xfrm>
          <a:prstGeom prst="rect">
            <a:avLst/>
          </a:prstGeom>
          <a:ln w="0">
            <a:noFill/>
          </a:ln>
        </p:spPr>
      </p:pic>
      <p:sp>
        <p:nvSpPr>
          <p:cNvPr id="410" name="CuadroTexto 409"/>
          <p:cNvSpPr txBox="1"/>
          <p:nvPr/>
        </p:nvSpPr>
        <p:spPr>
          <a:xfrm>
            <a:off x="4860000" y="3897720"/>
            <a:ext cx="3240000" cy="602280"/>
          </a:xfrm>
          <a:prstGeom prst="rect">
            <a:avLst/>
          </a:prstGeom>
          <a:noFill/>
          <a:ln w="0">
            <a:noFill/>
          </a:ln>
        </p:spPr>
        <p:txBody>
          <a:bodyPr lIns="90000" tIns="45000" rIns="90000" bIns="45000" anchor="t">
            <a:noAutofit/>
          </a:bodyPr>
          <a:lstStyle/>
          <a:p>
            <a:r>
              <a:rPr lang="es-CO" sz="1800" b="0" strike="noStrike" spc="-1">
                <a:latin typeface="Arial"/>
              </a:rPr>
              <a:t>+1M etiquetas</a:t>
            </a:r>
          </a:p>
          <a:p>
            <a:r>
              <a:rPr lang="es-CO" sz="1800" b="0" strike="noStrike" spc="-1">
                <a:latin typeface="Arial"/>
              </a:rPr>
              <a:t>Instrumentos</a:t>
            </a:r>
          </a:p>
        </p:txBody>
      </p:sp>
      <p:sp>
        <p:nvSpPr>
          <p:cNvPr id="411" name="CuadroTexto 410"/>
          <p:cNvSpPr txBox="1"/>
          <p:nvPr/>
        </p:nvSpPr>
        <p:spPr>
          <a:xfrm>
            <a:off x="2520000" y="5394960"/>
            <a:ext cx="1980000" cy="346320"/>
          </a:xfrm>
          <a:prstGeom prst="rect">
            <a:avLst/>
          </a:prstGeom>
          <a:noFill/>
          <a:ln w="0">
            <a:noFill/>
          </a:ln>
        </p:spPr>
        <p:txBody>
          <a:bodyPr lIns="90000" tIns="45000" rIns="90000" bIns="45000" anchor="t">
            <a:noAutofit/>
          </a:bodyPr>
          <a:lstStyle/>
          <a:p>
            <a:r>
              <a:rPr lang="es-CO" sz="1800" b="0" strike="noStrike" spc="-1">
                <a:latin typeface="Arial"/>
              </a:rPr>
              <a:t>10 compositores</a:t>
            </a:r>
          </a:p>
        </p:txBody>
      </p:sp>
      <p:pic>
        <p:nvPicPr>
          <p:cNvPr id="412" name="Imagen 411"/>
          <p:cNvPicPr/>
          <p:nvPr/>
        </p:nvPicPr>
        <p:blipFill>
          <a:blip r:embed="rId6"/>
          <a:srcRect l="25177" r="24978"/>
          <a:stretch/>
        </p:blipFill>
        <p:spPr>
          <a:xfrm>
            <a:off x="6986160" y="4140000"/>
            <a:ext cx="1113840" cy="1169280"/>
          </a:xfrm>
          <a:prstGeom prst="rect">
            <a:avLst/>
          </a:prstGeom>
          <a:ln w="0">
            <a:noFill/>
          </a:ln>
        </p:spPr>
      </p:pic>
      <p:sp>
        <p:nvSpPr>
          <p:cNvPr id="413" name="CuadroTexto 412"/>
          <p:cNvSpPr txBox="1"/>
          <p:nvPr/>
        </p:nvSpPr>
        <p:spPr>
          <a:xfrm>
            <a:off x="7020000" y="5400000"/>
            <a:ext cx="1980000" cy="602280"/>
          </a:xfrm>
          <a:prstGeom prst="rect">
            <a:avLst/>
          </a:prstGeom>
          <a:noFill/>
          <a:ln w="0">
            <a:noFill/>
          </a:ln>
        </p:spPr>
        <p:txBody>
          <a:bodyPr lIns="90000" tIns="45000" rIns="90000" bIns="45000" anchor="t">
            <a:noAutofit/>
          </a:bodyPr>
          <a:lstStyle/>
          <a:p>
            <a:r>
              <a:rPr lang="es-CO" sz="1800" b="0" strike="noStrike" spc="-1">
                <a:latin typeface="Arial"/>
              </a:rPr>
              <a:t>122.709 segundos</a:t>
            </a:r>
          </a:p>
        </p:txBody>
      </p:sp>
      <p:pic>
        <p:nvPicPr>
          <p:cNvPr id="414" name="Imagen 413"/>
          <p:cNvPicPr/>
          <p:nvPr/>
        </p:nvPicPr>
        <p:blipFill>
          <a:blip r:embed="rId7"/>
          <a:stretch/>
        </p:blipFill>
        <p:spPr>
          <a:xfrm>
            <a:off x="9526320" y="2700000"/>
            <a:ext cx="1093680" cy="1080000"/>
          </a:xfrm>
          <a:prstGeom prst="rect">
            <a:avLst/>
          </a:prstGeom>
          <a:ln w="0">
            <a:noFill/>
          </a:ln>
        </p:spPr>
      </p:pic>
      <p:sp>
        <p:nvSpPr>
          <p:cNvPr id="415" name="CuadroTexto 414"/>
          <p:cNvSpPr txBox="1"/>
          <p:nvPr/>
        </p:nvSpPr>
        <p:spPr>
          <a:xfrm>
            <a:off x="9540000" y="3960000"/>
            <a:ext cx="2340000" cy="346320"/>
          </a:xfrm>
          <a:prstGeom prst="rect">
            <a:avLst/>
          </a:prstGeom>
          <a:noFill/>
          <a:ln w="0">
            <a:noFill/>
          </a:ln>
        </p:spPr>
        <p:txBody>
          <a:bodyPr lIns="90000" tIns="45000" rIns="90000" bIns="45000" anchor="t">
            <a:noAutofit/>
          </a:bodyPr>
          <a:lstStyle/>
          <a:p>
            <a:r>
              <a:rPr lang="es-CO" sz="1800" b="0" strike="noStrike" spc="-1">
                <a:latin typeface="Arial"/>
              </a:rPr>
              <a:t>33,5GB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adroTexto 415"/>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Metodología a aplicar</a:t>
            </a:r>
          </a:p>
        </p:txBody>
      </p:sp>
      <p:sp>
        <p:nvSpPr>
          <p:cNvPr id="417" name="Marcador de texto 12"/>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pic>
        <p:nvPicPr>
          <p:cNvPr id="418" name="Imagen 417"/>
          <p:cNvPicPr/>
          <p:nvPr/>
        </p:nvPicPr>
        <p:blipFill>
          <a:blip r:embed="rId2"/>
          <a:srcRect l="9434" t="13471" r="27815" b="14344"/>
          <a:stretch/>
        </p:blipFill>
        <p:spPr>
          <a:xfrm>
            <a:off x="2160000" y="1440000"/>
            <a:ext cx="7020000" cy="454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adroTexto 418"/>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20" name="Marcador de texto 14"/>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21" name="CuadroTexto 420"/>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22" name="Imagen 421"/>
          <p:cNvPicPr/>
          <p:nvPr/>
        </p:nvPicPr>
        <p:blipFill>
          <a:blip r:embed="rId3"/>
          <a:stretch/>
        </p:blipFill>
        <p:spPr>
          <a:xfrm>
            <a:off x="900000" y="2380680"/>
            <a:ext cx="3780000" cy="2659320"/>
          </a:xfrm>
          <a:prstGeom prst="rect">
            <a:avLst/>
          </a:prstGeom>
          <a:ln w="0">
            <a:noFill/>
          </a:ln>
        </p:spPr>
      </p:pic>
      <p:sp>
        <p:nvSpPr>
          <p:cNvPr id="423" name="CuadroTexto 422"/>
          <p:cNvSpPr txBox="1"/>
          <p:nvPr/>
        </p:nvSpPr>
        <p:spPr>
          <a:xfrm>
            <a:off x="5400000" y="2160000"/>
            <a:ext cx="5040000" cy="34632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p:txBody>
      </p:sp>
      <p:pic>
        <p:nvPicPr>
          <p:cNvPr id="424" name="Imagen 423"/>
          <p:cNvPicPr/>
          <p:nvPr/>
        </p:nvPicPr>
        <p:blipFill>
          <a:blip r:embed="rId4"/>
          <a:stretch/>
        </p:blipFill>
        <p:spPr>
          <a:xfrm>
            <a:off x="5510160" y="2761560"/>
            <a:ext cx="5733360" cy="209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adroTexto 424"/>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26" name="Marcador de texto 8"/>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27" name="CuadroTexto 426"/>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28" name="Imagen 427"/>
          <p:cNvPicPr/>
          <p:nvPr/>
        </p:nvPicPr>
        <p:blipFill>
          <a:blip r:embed="rId3"/>
          <a:stretch/>
        </p:blipFill>
        <p:spPr>
          <a:xfrm>
            <a:off x="900000" y="2380680"/>
            <a:ext cx="3780000" cy="2659320"/>
          </a:xfrm>
          <a:prstGeom prst="rect">
            <a:avLst/>
          </a:prstGeom>
          <a:ln w="0">
            <a:noFill/>
          </a:ln>
        </p:spPr>
      </p:pic>
      <p:sp>
        <p:nvSpPr>
          <p:cNvPr id="429" name="CuadroTexto 428"/>
          <p:cNvSpPr txBox="1"/>
          <p:nvPr/>
        </p:nvSpPr>
        <p:spPr>
          <a:xfrm>
            <a:off x="5400000" y="2160000"/>
            <a:ext cx="5040000" cy="60228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p:txBody>
      </p:sp>
      <p:pic>
        <p:nvPicPr>
          <p:cNvPr id="430" name="Imagen 429"/>
          <p:cNvPicPr/>
          <p:nvPr/>
        </p:nvPicPr>
        <p:blipFill>
          <a:blip r:embed="rId4"/>
          <a:stretch/>
        </p:blipFill>
        <p:spPr>
          <a:xfrm>
            <a:off x="6480000" y="3254040"/>
            <a:ext cx="3524040" cy="1425960"/>
          </a:xfrm>
          <a:prstGeom prst="rect">
            <a:avLst/>
          </a:prstGeom>
          <a:ln w="0">
            <a:noFill/>
          </a:ln>
        </p:spPr>
      </p:pic>
      <p:sp>
        <p:nvSpPr>
          <p:cNvPr id="431" name="CuadroTexto 430"/>
          <p:cNvSpPr txBox="1"/>
          <p:nvPr/>
        </p:nvSpPr>
        <p:spPr>
          <a:xfrm>
            <a:off x="6840000" y="4680000"/>
            <a:ext cx="3780000" cy="346320"/>
          </a:xfrm>
          <a:prstGeom prst="rect">
            <a:avLst/>
          </a:prstGeom>
          <a:noFill/>
          <a:ln w="0">
            <a:noFill/>
          </a:ln>
        </p:spPr>
        <p:txBody>
          <a:bodyPr lIns="90000" tIns="45000" rIns="90000" bIns="45000" anchor="t">
            <a:noAutofit/>
          </a:bodyPr>
          <a:lstStyle/>
          <a:p>
            <a:r>
              <a:rPr lang="es-CO" sz="1800" b="0" strike="noStrike" spc="-1">
                <a:latin typeface="Arial"/>
              </a:rPr>
              <a:t>Frecuencias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adroTexto 431"/>
          <p:cNvSpPr txBox="1"/>
          <p:nvPr/>
        </p:nvSpPr>
        <p:spPr>
          <a:xfrm>
            <a:off x="540000" y="720720"/>
            <a:ext cx="9360000" cy="657360"/>
          </a:xfrm>
          <a:prstGeom prst="rect">
            <a:avLst/>
          </a:prstGeom>
          <a:noFill/>
          <a:ln w="0">
            <a:noFill/>
          </a:ln>
        </p:spPr>
        <p:txBody>
          <a:bodyPr lIns="90000" tIns="45000" rIns="90000" bIns="45000" anchor="t">
            <a:noAutofit/>
          </a:bodyPr>
          <a:lstStyle/>
          <a:p>
            <a:r>
              <a:rPr lang="es-CO" sz="4000" b="0" strike="noStrike" spc="-1">
                <a:latin typeface="Arial"/>
              </a:rPr>
              <a:t>Preparación de los datos</a:t>
            </a:r>
          </a:p>
        </p:txBody>
      </p:sp>
      <p:sp>
        <p:nvSpPr>
          <p:cNvPr id="433" name="Marcador de texto 15"/>
          <p:cNvSpPr txBox="1"/>
          <p:nvPr/>
        </p:nvSpPr>
        <p:spPr>
          <a:xfrm>
            <a:off x="257760" y="306360"/>
            <a:ext cx="4159080" cy="281880"/>
          </a:xfrm>
          <a:prstGeom prst="rect">
            <a:avLst/>
          </a:prstGeom>
          <a:noFill/>
          <a:ln w="0">
            <a:noFill/>
          </a:ln>
        </p:spPr>
        <p:txBody>
          <a:bodyPr lIns="90000" tIns="45000" rIns="90000" bIns="45000" anchor="ctr">
            <a:noAutofit/>
          </a:bodyPr>
          <a:lstStyle/>
          <a:p>
            <a:pPr indent="-324000">
              <a:lnSpc>
                <a:spcPct val="90000"/>
              </a:lnSpc>
              <a:spcBef>
                <a:spcPts val="1417"/>
              </a:spcBef>
              <a:tabLst>
                <a:tab pos="0" algn="l"/>
              </a:tabLst>
            </a:pPr>
            <a:r>
              <a:rPr lang="es-ES" sz="1200" b="1" strike="noStrike" spc="-1">
                <a:solidFill>
                  <a:srgbClr val="000000"/>
                </a:solidFill>
                <a:latin typeface="Calibri"/>
              </a:rPr>
              <a:t>Reconocimiento sonoro de instrumentos musicales</a:t>
            </a:r>
            <a:endParaRPr lang="es-ES" sz="1200" b="1" strike="noStrike" spc="-1">
              <a:solidFill>
                <a:srgbClr val="000000"/>
              </a:solidFill>
              <a:latin typeface="Visuelt Pro"/>
            </a:endParaRPr>
          </a:p>
        </p:txBody>
      </p:sp>
      <p:sp>
        <p:nvSpPr>
          <p:cNvPr id="434" name="CuadroTexto 433"/>
          <p:cNvSpPr txBox="1"/>
          <p:nvPr/>
        </p:nvSpPr>
        <p:spPr>
          <a:xfrm>
            <a:off x="360000" y="1621440"/>
            <a:ext cx="11520000" cy="443880"/>
          </a:xfrm>
          <a:prstGeom prst="rect">
            <a:avLst/>
          </a:prstGeom>
          <a:noFill/>
          <a:ln w="0">
            <a:noFill/>
          </a:ln>
        </p:spPr>
        <p:txBody>
          <a:bodyPr lIns="90000" tIns="45000" rIns="90000" bIns="45000" anchor="t">
            <a:noAutofit/>
          </a:bodyPr>
          <a:lstStyle/>
          <a:p>
            <a:pPr marL="216000" indent="-216000" algn="just">
              <a:buClr>
                <a:srgbClr val="000000"/>
              </a:buClr>
              <a:buSzPct val="45000"/>
              <a:buFont typeface="Wingdings" charset="2"/>
              <a:buChar char=""/>
            </a:pPr>
            <a:r>
              <a:rPr lang="es-CO" sz="2500" b="0" strike="noStrike" spc="-1">
                <a:latin typeface="Arial"/>
              </a:rPr>
              <a:t>Extracción de características</a:t>
            </a:r>
          </a:p>
        </p:txBody>
      </p:sp>
      <p:pic>
        <p:nvPicPr>
          <p:cNvPr id="435" name="Imagen 434"/>
          <p:cNvPicPr/>
          <p:nvPr/>
        </p:nvPicPr>
        <p:blipFill>
          <a:blip r:embed="rId3"/>
          <a:stretch/>
        </p:blipFill>
        <p:spPr>
          <a:xfrm>
            <a:off x="900000" y="2380680"/>
            <a:ext cx="3780000" cy="2659320"/>
          </a:xfrm>
          <a:prstGeom prst="rect">
            <a:avLst/>
          </a:prstGeom>
          <a:ln w="0">
            <a:noFill/>
          </a:ln>
        </p:spPr>
      </p:pic>
      <p:sp>
        <p:nvSpPr>
          <p:cNvPr id="436" name="CuadroTexto 435"/>
          <p:cNvSpPr txBox="1"/>
          <p:nvPr/>
        </p:nvSpPr>
        <p:spPr>
          <a:xfrm>
            <a:off x="5400000" y="2160000"/>
            <a:ext cx="5040000" cy="85824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s-CO" sz="1800" b="0" strike="noStrike" spc="-1">
                <a:latin typeface="Arial"/>
              </a:rPr>
              <a:t>Cruce por cero</a:t>
            </a:r>
          </a:p>
          <a:p>
            <a:pPr marL="216000" indent="-216000">
              <a:buClr>
                <a:srgbClr val="000000"/>
              </a:buClr>
              <a:buSzPct val="45000"/>
              <a:buFont typeface="Wingdings" charset="2"/>
              <a:buChar char=""/>
            </a:pPr>
            <a:r>
              <a:rPr lang="es-CO" sz="1800" b="0" strike="noStrike" spc="-1">
                <a:latin typeface="Arial"/>
              </a:rPr>
              <a:t>Centroide espectral</a:t>
            </a:r>
          </a:p>
          <a:p>
            <a:pPr marL="216000" indent="-216000">
              <a:buClr>
                <a:srgbClr val="000000"/>
              </a:buClr>
              <a:buSzPct val="45000"/>
              <a:buFont typeface="Wingdings" charset="2"/>
              <a:buChar char=""/>
            </a:pPr>
            <a:r>
              <a:rPr lang="es-CO" sz="1800" b="0" strike="noStrike" spc="-1">
                <a:latin typeface="Arial"/>
              </a:rPr>
              <a:t>Reducción espectral</a:t>
            </a:r>
          </a:p>
        </p:txBody>
      </p:sp>
      <p:sp>
        <p:nvSpPr>
          <p:cNvPr id="437" name="CuadroTexto 436"/>
          <p:cNvSpPr txBox="1"/>
          <p:nvPr/>
        </p:nvSpPr>
        <p:spPr>
          <a:xfrm>
            <a:off x="6120000" y="3582360"/>
            <a:ext cx="4604760" cy="602280"/>
          </a:xfrm>
          <a:prstGeom prst="rect">
            <a:avLst/>
          </a:prstGeom>
          <a:noFill/>
          <a:ln w="0">
            <a:noFill/>
          </a:ln>
        </p:spPr>
        <p:txBody>
          <a:bodyPr lIns="90000" tIns="45000" rIns="90000" bIns="45000" anchor="t">
            <a:noAutofit/>
          </a:bodyPr>
          <a:lstStyle/>
          <a:p>
            <a:r>
              <a:rPr lang="es-CO" sz="1800" b="0" strike="noStrike" spc="-1">
                <a:latin typeface="Arial"/>
              </a:rPr>
              <a:t>Amplitud en primera frecuencia encontrada </a:t>
            </a:r>
          </a:p>
          <a:p>
            <a:r>
              <a:rPr lang="es-CO" sz="1800" b="0" strike="noStrike" spc="-1">
                <a:latin typeface="Arial"/>
              </a:rPr>
              <a:t>del centroide espectral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E7E6E6"/>
      </a:dk2>
      <a:lt2>
        <a:srgbClr val="E45115"/>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TotalTime>
  <Words>1462</Words>
  <Application>Microsoft Office PowerPoint</Application>
  <PresentationFormat>Panorámica</PresentationFormat>
  <Paragraphs>274</Paragraphs>
  <Slides>31</Slides>
  <Notes>11</Notes>
  <HiddenSlides>0</HiddenSlides>
  <MMClips>0</MMClips>
  <ScaleCrop>false</ScaleCrop>
  <HeadingPairs>
    <vt:vector size="6" baseType="variant">
      <vt:variant>
        <vt:lpstr>Fuentes usadas</vt:lpstr>
      </vt:variant>
      <vt:variant>
        <vt:i4>11</vt:i4>
      </vt:variant>
      <vt:variant>
        <vt:lpstr>Tema</vt:lpstr>
      </vt:variant>
      <vt:variant>
        <vt:i4>9</vt:i4>
      </vt:variant>
      <vt:variant>
        <vt:lpstr>Títulos de diapositiva</vt:lpstr>
      </vt:variant>
      <vt:variant>
        <vt:i4>31</vt:i4>
      </vt:variant>
    </vt:vector>
  </HeadingPairs>
  <TitlesOfParts>
    <vt:vector size="51" baseType="lpstr">
      <vt:lpstr>Microsoft YaHei</vt:lpstr>
      <vt:lpstr>Arial</vt:lpstr>
      <vt:lpstr>Calibri</vt:lpstr>
      <vt:lpstr>Cambria</vt:lpstr>
      <vt:lpstr>DejaVu Sans</vt:lpstr>
      <vt:lpstr>Periodico Display Rg</vt:lpstr>
      <vt:lpstr>Periodico Display UtLg</vt:lpstr>
      <vt:lpstr>StarSymbol</vt:lpstr>
      <vt:lpstr>Times New Roman</vt:lpstr>
      <vt:lpstr>Visuelt Pro</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Gina Gómez Herrero</dc:creator>
  <dc:description/>
  <cp:lastModifiedBy>USUARIO</cp:lastModifiedBy>
  <cp:revision>19</cp:revision>
  <dcterms:created xsi:type="dcterms:W3CDTF">2021-03-22T10:48:02Z</dcterms:created>
  <dcterms:modified xsi:type="dcterms:W3CDTF">2022-10-14T21:35:23Z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7</vt:i4>
  </property>
</Properties>
</file>